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9" r:id="rId10"/>
    <p:sldId id="270" r:id="rId11"/>
    <p:sldId id="271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dirty="0" smtClean="0"/>
            <a:t>Están diseñados para crear un sello hermético alrededor de la nariz y la boca. 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Cuando se usan correctamente, pueden bloquear al menos el 95% de las partículas pequeñas en el aire. 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PE" dirty="0" smtClean="0"/>
            <a:t>los expertos dicen que los N95 siguen siendo escasos y deberían reservarse para los trabajadores de la salud y los primeros en responder. RIESGO ALTO Y MUY ALTO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b="0" i="0" dirty="0" smtClean="0"/>
            <a:t>Está regulado por el gobierno chino; como un N95. </a:t>
          </a:r>
          <a:r>
            <a:rPr lang="es-PE" dirty="0" smtClean="0"/>
            <a:t>GB 2626-2006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Al igual que las N95, pueden bloquear al menos el 95% de las partículas pequeñas en el aire. 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ES" dirty="0" smtClean="0"/>
            <a:t>Si bien es cierto se sugiere uso exclusivo para el personal de salud, en EPS Grau, se recomienda su uso para personal con riesgo MEDIANO.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r>
            <a:rPr lang="es-ES" dirty="0" smtClean="0"/>
            <a:t>IMPORTANTE SABER</a:t>
          </a:r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b="0" i="0" dirty="0" smtClean="0"/>
            <a:t>Está regulado por el ministerio de Salud Peruano por la </a:t>
          </a:r>
          <a:r>
            <a:rPr lang="es-PE" dirty="0" smtClean="0"/>
            <a:t>RM135-2020-MINSA 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Consiste en una prenda de tela de forma rectangular, que cubre la nariz y boca; con pliegues en las capas interior y superior y tirillas de amarre. 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ES" dirty="0" smtClean="0"/>
            <a:t>El uso de filtro intermedio aumenta su eficacia hasta en un 70% de filtrado. Se recomienda su uso en riesgo a exposición BAJO.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r>
            <a:rPr lang="es-ES" dirty="0" smtClean="0"/>
            <a:t>SE RECOMIENDA PARA</a:t>
          </a:r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dirty="0" smtClean="0"/>
            <a:t>Trabajador de salud que atienden a pacientes en establecimiento de salud. Riesgo MUY ALTO de </a:t>
          </a:r>
          <a:r>
            <a:rPr lang="es-PE" dirty="0" err="1" smtClean="0"/>
            <a:t>esposición</a:t>
          </a:r>
          <a:r>
            <a:rPr lang="es-PE" dirty="0" smtClean="0"/>
            <a:t>. 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Personas con factores de riesgo que utilizan transporte público o acuden a supermercados, bancos y otros sitios con hacinamiento o </a:t>
          </a:r>
          <a:r>
            <a:rPr lang="es-PE" dirty="0" err="1" smtClean="0"/>
            <a:t>poble</a:t>
          </a:r>
          <a:r>
            <a:rPr lang="es-PE" dirty="0" smtClean="0"/>
            <a:t> ventilación. 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 phldr="1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PE" dirty="0" smtClean="0"/>
            <a:t>Servidores públicos que estén en contacto con público en general: </a:t>
          </a:r>
          <a:r>
            <a:rPr lang="es-PE" dirty="0" err="1" smtClean="0"/>
            <a:t>Policias</a:t>
          </a:r>
          <a:r>
            <a:rPr lang="es-PE" dirty="0" smtClean="0"/>
            <a:t>, militares, docentes, trabajadores en contacto con público.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 phldr="1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r>
            <a:rPr lang="es-ES" dirty="0" smtClean="0"/>
            <a:t>IMPORTANTE</a:t>
          </a:r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dirty="0" smtClean="0"/>
            <a:t>No se recomienda su uso comunitario como sustituto de mascarillas de tela.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No se recomienda su uso en recién nacidos ni infantes.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 phldr="1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PE" dirty="0" smtClean="0"/>
            <a:t>Debe cubrir hasta ambos lados de la cara y por debajo del mentón. 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 phldr="1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908AC5-9950-40BD-8776-0200FB6952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BF940B-2B36-4E87-815A-DDBE72B52416}">
      <dgm:prSet phldrT="[Texto]"/>
      <dgm:spPr/>
      <dgm:t>
        <a:bodyPr/>
        <a:lstStyle/>
        <a:p>
          <a:r>
            <a:rPr lang="es-ES" dirty="0" smtClean="0"/>
            <a:t>IMPORTANTE</a:t>
          </a:r>
          <a:endParaRPr lang="es-ES" dirty="0"/>
        </a:p>
      </dgm:t>
    </dgm:pt>
    <dgm:pt modelId="{F07E1A0B-DD80-457D-AC46-0DA5FEFEC40B}" type="parTrans" cxnId="{CF2074EF-4224-48E8-8E96-17C0A2AF699C}">
      <dgm:prSet/>
      <dgm:spPr/>
      <dgm:t>
        <a:bodyPr/>
        <a:lstStyle/>
        <a:p>
          <a:endParaRPr lang="es-ES"/>
        </a:p>
      </dgm:t>
    </dgm:pt>
    <dgm:pt modelId="{09A1A157-CB5C-4CBF-B125-8139EC5768D1}" type="sibTrans" cxnId="{CF2074EF-4224-48E8-8E96-17C0A2AF699C}">
      <dgm:prSet/>
      <dgm:spPr/>
      <dgm:t>
        <a:bodyPr/>
        <a:lstStyle/>
        <a:p>
          <a:endParaRPr lang="es-ES"/>
        </a:p>
      </dgm:t>
    </dgm:pt>
    <dgm:pt modelId="{0459DD98-412D-497C-B5E9-62B22F7CB0C6}">
      <dgm:prSet phldrT="[Texto]"/>
      <dgm:spPr/>
      <dgm:t>
        <a:bodyPr/>
        <a:lstStyle/>
        <a:p>
          <a:r>
            <a:rPr lang="es-PE" b="0" i="0" dirty="0" smtClean="0"/>
            <a:t>Exclusivo su uso para personal médico. Riesgo de exposición ALTO y MUY ALTO.</a:t>
          </a:r>
          <a:endParaRPr lang="es-ES" dirty="0"/>
        </a:p>
      </dgm:t>
    </dgm:pt>
    <dgm:pt modelId="{89EF47C4-A586-4A91-A92C-710B60E05FFB}" type="parTrans" cxnId="{7CF7DFE9-9E66-4644-8B03-DF50FA2E5D86}">
      <dgm:prSet/>
      <dgm:spPr/>
      <dgm:t>
        <a:bodyPr/>
        <a:lstStyle/>
        <a:p>
          <a:endParaRPr lang="es-ES"/>
        </a:p>
      </dgm:t>
    </dgm:pt>
    <dgm:pt modelId="{3C0B1935-7839-4D5E-B2A4-3839C18A8E4B}" type="sibTrans" cxnId="{7CF7DFE9-9E66-4644-8B03-DF50FA2E5D86}">
      <dgm:prSet/>
      <dgm:spPr/>
      <dgm:t>
        <a:bodyPr/>
        <a:lstStyle/>
        <a:p>
          <a:endParaRPr lang="es-ES"/>
        </a:p>
      </dgm:t>
    </dgm:pt>
    <dgm:pt modelId="{11A2B2D7-B8B1-418E-AF74-E7745D099C48}">
      <dgm:prSet phldrT="[Texto]"/>
      <dgm:spPr/>
      <dgm:t>
        <a:bodyPr/>
        <a:lstStyle/>
        <a:p>
          <a:r>
            <a:rPr lang="es-PE" dirty="0" smtClean="0"/>
            <a:t>No se recomienda su uso COMUNITARIO, es mejor LAVARSE LAS MANOS. </a:t>
          </a:r>
          <a:endParaRPr lang="es-ES" dirty="0"/>
        </a:p>
      </dgm:t>
    </dgm:pt>
    <dgm:pt modelId="{1AC0F621-F270-46F7-96B7-51C9D687CA78}" type="parTrans" cxnId="{95F928B8-5943-40EC-B362-0C541B907D97}">
      <dgm:prSet/>
      <dgm:spPr/>
      <dgm:t>
        <a:bodyPr/>
        <a:lstStyle/>
        <a:p>
          <a:endParaRPr lang="es-ES"/>
        </a:p>
      </dgm:t>
    </dgm:pt>
    <dgm:pt modelId="{FB68AE12-F0F9-428F-AAE4-3B7F6D117F4F}" type="sibTrans" cxnId="{95F928B8-5943-40EC-B362-0C541B907D97}">
      <dgm:prSet/>
      <dgm:spPr/>
      <dgm:t>
        <a:bodyPr/>
        <a:lstStyle/>
        <a:p>
          <a:endParaRPr lang="es-ES"/>
        </a:p>
      </dgm:t>
    </dgm:pt>
    <dgm:pt modelId="{B8092F07-0C6F-49F1-AA03-909FF8DD924B}">
      <dgm:prSet phldrT="[Texto]" phldr="1"/>
      <dgm:spPr/>
      <dgm:t>
        <a:bodyPr/>
        <a:lstStyle/>
        <a:p>
          <a:endParaRPr lang="es-ES" dirty="0"/>
        </a:p>
      </dgm:t>
    </dgm:pt>
    <dgm:pt modelId="{30FF3644-CF46-4DBF-9958-C500B5AE43EC}" type="parTrans" cxnId="{B8F10508-9969-49CF-85FF-8BD3669DAC04}">
      <dgm:prSet/>
      <dgm:spPr/>
      <dgm:t>
        <a:bodyPr/>
        <a:lstStyle/>
        <a:p>
          <a:endParaRPr lang="es-ES"/>
        </a:p>
      </dgm:t>
    </dgm:pt>
    <dgm:pt modelId="{F26AD2E3-937D-489C-86F8-A1758CDB72ED}" type="sibTrans" cxnId="{B8F10508-9969-49CF-85FF-8BD3669DAC04}">
      <dgm:prSet/>
      <dgm:spPr/>
      <dgm:t>
        <a:bodyPr/>
        <a:lstStyle/>
        <a:p>
          <a:endParaRPr lang="es-ES"/>
        </a:p>
      </dgm:t>
    </dgm:pt>
    <dgm:pt modelId="{7D62955D-3657-4A16-8825-C24E0008AC50}">
      <dgm:prSet phldrT="[Texto]"/>
      <dgm:spPr/>
      <dgm:t>
        <a:bodyPr/>
        <a:lstStyle/>
        <a:p>
          <a:r>
            <a:rPr lang="es-PE" dirty="0" smtClean="0"/>
            <a:t>Los guantes se contaminan de manera frecuente y dan una falsa sensación de seguridad al trabajador</a:t>
          </a:r>
          <a:r>
            <a:rPr lang="es-ES" dirty="0" smtClean="0"/>
            <a:t>.</a:t>
          </a:r>
          <a:endParaRPr lang="es-ES" dirty="0"/>
        </a:p>
      </dgm:t>
    </dgm:pt>
    <dgm:pt modelId="{9484BD2D-30BD-4E3E-875D-C4D6C7A82C69}" type="parTrans" cxnId="{F3D1AD28-F878-4185-BD01-A2DFB6FB1867}">
      <dgm:prSet/>
      <dgm:spPr/>
      <dgm:t>
        <a:bodyPr/>
        <a:lstStyle/>
        <a:p>
          <a:endParaRPr lang="es-ES"/>
        </a:p>
      </dgm:t>
    </dgm:pt>
    <dgm:pt modelId="{417E75A3-6CC2-45F9-B140-6B3D57A5D143}" type="sibTrans" cxnId="{F3D1AD28-F878-4185-BD01-A2DFB6FB1867}">
      <dgm:prSet/>
      <dgm:spPr/>
      <dgm:t>
        <a:bodyPr/>
        <a:lstStyle/>
        <a:p>
          <a:endParaRPr lang="es-ES"/>
        </a:p>
      </dgm:t>
    </dgm:pt>
    <dgm:pt modelId="{6DDAFAA9-F46D-46AC-B511-20CCCA75B70B}">
      <dgm:prSet phldrT="[Texto]" phldr="1"/>
      <dgm:spPr/>
      <dgm:t>
        <a:bodyPr/>
        <a:lstStyle/>
        <a:p>
          <a:endParaRPr lang="es-ES" dirty="0"/>
        </a:p>
      </dgm:t>
    </dgm:pt>
    <dgm:pt modelId="{E086A1BA-046C-43E1-B332-9D3591C5BAE3}" type="sibTrans" cxnId="{73E3815D-D5A5-4F8E-ABA8-3A072DD40978}">
      <dgm:prSet/>
      <dgm:spPr/>
      <dgm:t>
        <a:bodyPr/>
        <a:lstStyle/>
        <a:p>
          <a:endParaRPr lang="es-ES"/>
        </a:p>
      </dgm:t>
    </dgm:pt>
    <dgm:pt modelId="{6CE909F2-0151-44AF-8335-105EBC6200F7}" type="parTrans" cxnId="{73E3815D-D5A5-4F8E-ABA8-3A072DD40978}">
      <dgm:prSet/>
      <dgm:spPr/>
      <dgm:t>
        <a:bodyPr/>
        <a:lstStyle/>
        <a:p>
          <a:endParaRPr lang="es-ES"/>
        </a:p>
      </dgm:t>
    </dgm:pt>
    <dgm:pt modelId="{19B74AD7-E0A0-4F0C-B28C-5FADEC046076}" type="pres">
      <dgm:prSet presAssocID="{9D908AC5-9950-40BD-8776-0200FB6952D5}" presName="Name0" presStyleCnt="0">
        <dgm:presLayoutVars>
          <dgm:chMax/>
          <dgm:chPref/>
          <dgm:dir/>
        </dgm:presLayoutVars>
      </dgm:prSet>
      <dgm:spPr/>
    </dgm:pt>
    <dgm:pt modelId="{117E90B5-4AB9-4EA8-AD2A-DDC98D615A82}" type="pres">
      <dgm:prSet presAssocID="{D6BF940B-2B36-4E87-815A-DDBE72B52416}" presName="parenttextcomposite" presStyleCnt="0"/>
      <dgm:spPr/>
    </dgm:pt>
    <dgm:pt modelId="{5C99CF7F-6B81-4DF6-A69B-E2E9FFE773F4}" type="pres">
      <dgm:prSet presAssocID="{D6BF940B-2B36-4E87-815A-DDBE72B524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3DC47-7F1C-4C0A-9632-8984CFFA146F}" type="pres">
      <dgm:prSet presAssocID="{D6BF940B-2B36-4E87-815A-DDBE72B52416}" presName="composite" presStyleCnt="0"/>
      <dgm:spPr/>
    </dgm:pt>
    <dgm:pt modelId="{D7E44E9B-62E3-4849-A4F5-E469283C8E01}" type="pres">
      <dgm:prSet presAssocID="{D6BF940B-2B36-4E87-815A-DDBE72B52416}" presName="chevron1" presStyleLbl="alignNode1" presStyleIdx="0" presStyleCnt="21"/>
      <dgm:spPr/>
    </dgm:pt>
    <dgm:pt modelId="{FB296942-408F-4F7E-B3C6-32C3531B91ED}" type="pres">
      <dgm:prSet presAssocID="{D6BF940B-2B36-4E87-815A-DDBE72B52416}" presName="chevron2" presStyleLbl="alignNode1" presStyleIdx="1" presStyleCnt="21"/>
      <dgm:spPr/>
    </dgm:pt>
    <dgm:pt modelId="{75C46EE0-C4A8-4041-961A-A6BD9E6D41C3}" type="pres">
      <dgm:prSet presAssocID="{D6BF940B-2B36-4E87-815A-DDBE72B52416}" presName="chevron3" presStyleLbl="alignNode1" presStyleIdx="2" presStyleCnt="21"/>
      <dgm:spPr/>
    </dgm:pt>
    <dgm:pt modelId="{E26D5144-3D69-48F7-95D0-8C129564AAF5}" type="pres">
      <dgm:prSet presAssocID="{D6BF940B-2B36-4E87-815A-DDBE72B52416}" presName="chevron4" presStyleLbl="alignNode1" presStyleIdx="3" presStyleCnt="21"/>
      <dgm:spPr/>
    </dgm:pt>
    <dgm:pt modelId="{E1823661-1F09-4AE4-B07D-F0F0C5377A77}" type="pres">
      <dgm:prSet presAssocID="{D6BF940B-2B36-4E87-815A-DDBE72B52416}" presName="chevron5" presStyleLbl="alignNode1" presStyleIdx="4" presStyleCnt="21"/>
      <dgm:spPr/>
    </dgm:pt>
    <dgm:pt modelId="{DC1C82D0-37CC-4E6A-8DAD-7296CCCBE4B6}" type="pres">
      <dgm:prSet presAssocID="{D6BF940B-2B36-4E87-815A-DDBE72B52416}" presName="chevron6" presStyleLbl="alignNode1" presStyleIdx="5" presStyleCnt="21"/>
      <dgm:spPr/>
    </dgm:pt>
    <dgm:pt modelId="{9806C32F-22BA-4DE9-863A-A18C34FFAB5F}" type="pres">
      <dgm:prSet presAssocID="{D6BF940B-2B36-4E87-815A-DDBE72B52416}" presName="chevron7" presStyleLbl="alignNode1" presStyleIdx="6" presStyleCnt="21"/>
      <dgm:spPr/>
    </dgm:pt>
    <dgm:pt modelId="{90AD1B4B-3FC3-4EE2-AEE3-77F34633F1B3}" type="pres">
      <dgm:prSet presAssocID="{D6BF940B-2B36-4E87-815A-DDBE72B52416}" presName="childtext" presStyleLbl="solidFgAcc1" presStyleIdx="0" presStyleCnt="3" custScaleX="1355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89586-46E2-4ECA-995A-9EED500A9398}" type="pres">
      <dgm:prSet presAssocID="{09A1A157-CB5C-4CBF-B125-8139EC5768D1}" presName="sibTrans" presStyleCnt="0"/>
      <dgm:spPr/>
    </dgm:pt>
    <dgm:pt modelId="{153CD5F4-9326-4059-8074-8CED3D4B397F}" type="pres">
      <dgm:prSet presAssocID="{6DDAFAA9-F46D-46AC-B511-20CCCA75B70B}" presName="parenttextcomposite" presStyleCnt="0"/>
      <dgm:spPr/>
    </dgm:pt>
    <dgm:pt modelId="{6FE7593E-F608-4632-A142-AB41233B25E4}" type="pres">
      <dgm:prSet presAssocID="{6DDAFAA9-F46D-46AC-B511-20CCCA75B70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F0E35-7678-4C0A-BE5F-B3A4B4C5ADE8}" type="pres">
      <dgm:prSet presAssocID="{6DDAFAA9-F46D-46AC-B511-20CCCA75B70B}" presName="composite" presStyleCnt="0"/>
      <dgm:spPr/>
    </dgm:pt>
    <dgm:pt modelId="{8A6241A4-6905-4026-9E6E-D46544BD0B20}" type="pres">
      <dgm:prSet presAssocID="{6DDAFAA9-F46D-46AC-B511-20CCCA75B70B}" presName="chevron1" presStyleLbl="alignNode1" presStyleIdx="7" presStyleCnt="21"/>
      <dgm:spPr/>
    </dgm:pt>
    <dgm:pt modelId="{62875404-D3F9-4FD1-9063-3708AE2A7D7A}" type="pres">
      <dgm:prSet presAssocID="{6DDAFAA9-F46D-46AC-B511-20CCCA75B70B}" presName="chevron2" presStyleLbl="alignNode1" presStyleIdx="8" presStyleCnt="21"/>
      <dgm:spPr/>
    </dgm:pt>
    <dgm:pt modelId="{560D467F-AB33-458E-8030-1FE4FA96DD55}" type="pres">
      <dgm:prSet presAssocID="{6DDAFAA9-F46D-46AC-B511-20CCCA75B70B}" presName="chevron3" presStyleLbl="alignNode1" presStyleIdx="9" presStyleCnt="21"/>
      <dgm:spPr/>
    </dgm:pt>
    <dgm:pt modelId="{B2A5348F-ADAF-4525-84EE-D5F1DD24E7BC}" type="pres">
      <dgm:prSet presAssocID="{6DDAFAA9-F46D-46AC-B511-20CCCA75B70B}" presName="chevron4" presStyleLbl="alignNode1" presStyleIdx="10" presStyleCnt="21"/>
      <dgm:spPr/>
    </dgm:pt>
    <dgm:pt modelId="{F7687772-E5B2-4CD2-A951-C8BA8DB038D8}" type="pres">
      <dgm:prSet presAssocID="{6DDAFAA9-F46D-46AC-B511-20CCCA75B70B}" presName="chevron5" presStyleLbl="alignNode1" presStyleIdx="11" presStyleCnt="21"/>
      <dgm:spPr/>
    </dgm:pt>
    <dgm:pt modelId="{45417DA9-04D6-4EB3-96DD-8E03F09FB1F4}" type="pres">
      <dgm:prSet presAssocID="{6DDAFAA9-F46D-46AC-B511-20CCCA75B70B}" presName="chevron6" presStyleLbl="alignNode1" presStyleIdx="12" presStyleCnt="21"/>
      <dgm:spPr/>
    </dgm:pt>
    <dgm:pt modelId="{A34608AE-E50F-4237-94CB-EA1ED4759924}" type="pres">
      <dgm:prSet presAssocID="{6DDAFAA9-F46D-46AC-B511-20CCCA75B70B}" presName="chevron7" presStyleLbl="alignNode1" presStyleIdx="13" presStyleCnt="21"/>
      <dgm:spPr/>
    </dgm:pt>
    <dgm:pt modelId="{164741BC-6CA6-43D3-B41C-495F900841EA}" type="pres">
      <dgm:prSet presAssocID="{6DDAFAA9-F46D-46AC-B511-20CCCA75B70B}" presName="childtext" presStyleLbl="solidFgAcc1" presStyleIdx="1" presStyleCnt="3" custScaleX="1355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A16E-D475-4709-ADD9-8A1293D28606}" type="pres">
      <dgm:prSet presAssocID="{E086A1BA-046C-43E1-B332-9D3591C5BAE3}" presName="sibTrans" presStyleCnt="0"/>
      <dgm:spPr/>
    </dgm:pt>
    <dgm:pt modelId="{4615FF4D-08A2-445F-AD29-2A685EB0B19E}" type="pres">
      <dgm:prSet presAssocID="{B8092F07-0C6F-49F1-AA03-909FF8DD924B}" presName="parenttextcomposite" presStyleCnt="0"/>
      <dgm:spPr/>
    </dgm:pt>
    <dgm:pt modelId="{F3B58A51-DCD3-4EAF-BA7C-AFBB0E617741}" type="pres">
      <dgm:prSet presAssocID="{B8092F07-0C6F-49F1-AA03-909FF8DD924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71C277A-C053-4118-B7F2-CF34F82CA2E6}" type="pres">
      <dgm:prSet presAssocID="{B8092F07-0C6F-49F1-AA03-909FF8DD924B}" presName="composite" presStyleCnt="0"/>
      <dgm:spPr/>
    </dgm:pt>
    <dgm:pt modelId="{9CBE4054-BA99-4BF9-8A38-29888236911B}" type="pres">
      <dgm:prSet presAssocID="{B8092F07-0C6F-49F1-AA03-909FF8DD924B}" presName="chevron1" presStyleLbl="alignNode1" presStyleIdx="14" presStyleCnt="21"/>
      <dgm:spPr/>
    </dgm:pt>
    <dgm:pt modelId="{D9665062-C53B-4A1D-A586-D58E46A7DBD5}" type="pres">
      <dgm:prSet presAssocID="{B8092F07-0C6F-49F1-AA03-909FF8DD924B}" presName="chevron2" presStyleLbl="alignNode1" presStyleIdx="15" presStyleCnt="21"/>
      <dgm:spPr/>
    </dgm:pt>
    <dgm:pt modelId="{7AEF9E7F-3EF9-4A2B-873F-469956BD7DE3}" type="pres">
      <dgm:prSet presAssocID="{B8092F07-0C6F-49F1-AA03-909FF8DD924B}" presName="chevron3" presStyleLbl="alignNode1" presStyleIdx="16" presStyleCnt="21"/>
      <dgm:spPr/>
    </dgm:pt>
    <dgm:pt modelId="{FFBD2484-01A0-436A-AD5D-804946FCDCCB}" type="pres">
      <dgm:prSet presAssocID="{B8092F07-0C6F-49F1-AA03-909FF8DD924B}" presName="chevron4" presStyleLbl="alignNode1" presStyleIdx="17" presStyleCnt="21"/>
      <dgm:spPr/>
    </dgm:pt>
    <dgm:pt modelId="{B2945FEE-55F8-49BA-8E15-A6FC097B1579}" type="pres">
      <dgm:prSet presAssocID="{B8092F07-0C6F-49F1-AA03-909FF8DD924B}" presName="chevron5" presStyleLbl="alignNode1" presStyleIdx="18" presStyleCnt="21"/>
      <dgm:spPr/>
    </dgm:pt>
    <dgm:pt modelId="{54D84781-8103-4932-8626-D5DDB949F7A4}" type="pres">
      <dgm:prSet presAssocID="{B8092F07-0C6F-49F1-AA03-909FF8DD924B}" presName="chevron6" presStyleLbl="alignNode1" presStyleIdx="19" presStyleCnt="21"/>
      <dgm:spPr/>
    </dgm:pt>
    <dgm:pt modelId="{CD56FB21-2ACE-4176-8393-B40D6525B5AC}" type="pres">
      <dgm:prSet presAssocID="{B8092F07-0C6F-49F1-AA03-909FF8DD924B}" presName="chevron7" presStyleLbl="alignNode1" presStyleIdx="20" presStyleCnt="21"/>
      <dgm:spPr/>
    </dgm:pt>
    <dgm:pt modelId="{77A74675-F4D8-42C3-B500-CF3102277929}" type="pres">
      <dgm:prSet presAssocID="{B8092F07-0C6F-49F1-AA03-909FF8DD924B}" presName="childtext" presStyleLbl="solidFgAcc1" presStyleIdx="2" presStyleCnt="3" custScaleX="135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28B8-5943-40EC-B362-0C541B907D97}" srcId="{6DDAFAA9-F46D-46AC-B511-20CCCA75B70B}" destId="{11A2B2D7-B8B1-418E-AF74-E7745D099C48}" srcOrd="0" destOrd="0" parTransId="{1AC0F621-F270-46F7-96B7-51C9D687CA78}" sibTransId="{FB68AE12-F0F9-428F-AAE4-3B7F6D117F4F}"/>
    <dgm:cxn modelId="{CF2074EF-4224-48E8-8E96-17C0A2AF699C}" srcId="{9D908AC5-9950-40BD-8776-0200FB6952D5}" destId="{D6BF940B-2B36-4E87-815A-DDBE72B52416}" srcOrd="0" destOrd="0" parTransId="{F07E1A0B-DD80-457D-AC46-0DA5FEFEC40B}" sibTransId="{09A1A157-CB5C-4CBF-B125-8139EC5768D1}"/>
    <dgm:cxn modelId="{7CF7DFE9-9E66-4644-8B03-DF50FA2E5D86}" srcId="{D6BF940B-2B36-4E87-815A-DDBE72B52416}" destId="{0459DD98-412D-497C-B5E9-62B22F7CB0C6}" srcOrd="0" destOrd="0" parTransId="{89EF47C4-A586-4A91-A92C-710B60E05FFB}" sibTransId="{3C0B1935-7839-4D5E-B2A4-3839C18A8E4B}"/>
    <dgm:cxn modelId="{124A90AC-A73A-4FE8-8B7D-0006CD04EDDF}" type="presOf" srcId="{9D908AC5-9950-40BD-8776-0200FB6952D5}" destId="{19B74AD7-E0A0-4F0C-B28C-5FADEC046076}" srcOrd="0" destOrd="0" presId="urn:microsoft.com/office/officeart/2008/layout/VerticalAccentList"/>
    <dgm:cxn modelId="{6E154546-2E45-4CB5-BB8C-BD0F5E3FB739}" type="presOf" srcId="{B8092F07-0C6F-49F1-AA03-909FF8DD924B}" destId="{F3B58A51-DCD3-4EAF-BA7C-AFBB0E617741}" srcOrd="0" destOrd="0" presId="urn:microsoft.com/office/officeart/2008/layout/VerticalAccentList"/>
    <dgm:cxn modelId="{E30890B9-BF35-4A6B-AAD1-59D112467842}" type="presOf" srcId="{D6BF940B-2B36-4E87-815A-DDBE72B52416}" destId="{5C99CF7F-6B81-4DF6-A69B-E2E9FFE773F4}" srcOrd="0" destOrd="0" presId="urn:microsoft.com/office/officeart/2008/layout/VerticalAccentList"/>
    <dgm:cxn modelId="{B8F10508-9969-49CF-85FF-8BD3669DAC04}" srcId="{9D908AC5-9950-40BD-8776-0200FB6952D5}" destId="{B8092F07-0C6F-49F1-AA03-909FF8DD924B}" srcOrd="2" destOrd="0" parTransId="{30FF3644-CF46-4DBF-9958-C500B5AE43EC}" sibTransId="{F26AD2E3-937D-489C-86F8-A1758CDB72ED}"/>
    <dgm:cxn modelId="{F3D1AD28-F878-4185-BD01-A2DFB6FB1867}" srcId="{B8092F07-0C6F-49F1-AA03-909FF8DD924B}" destId="{7D62955D-3657-4A16-8825-C24E0008AC50}" srcOrd="0" destOrd="0" parTransId="{9484BD2D-30BD-4E3E-875D-C4D6C7A82C69}" sibTransId="{417E75A3-6CC2-45F9-B140-6B3D57A5D143}"/>
    <dgm:cxn modelId="{0F28E811-214F-4053-8202-7F038E463622}" type="presOf" srcId="{7D62955D-3657-4A16-8825-C24E0008AC50}" destId="{77A74675-F4D8-42C3-B500-CF3102277929}" srcOrd="0" destOrd="0" presId="urn:microsoft.com/office/officeart/2008/layout/VerticalAccentList"/>
    <dgm:cxn modelId="{93A5AEA7-C454-4AC2-ABAC-AA66C3E77B1F}" type="presOf" srcId="{6DDAFAA9-F46D-46AC-B511-20CCCA75B70B}" destId="{6FE7593E-F608-4632-A142-AB41233B25E4}" srcOrd="0" destOrd="0" presId="urn:microsoft.com/office/officeart/2008/layout/VerticalAccentList"/>
    <dgm:cxn modelId="{6E1E46E9-209F-4A78-80B0-68F09B279CEC}" type="presOf" srcId="{11A2B2D7-B8B1-418E-AF74-E7745D099C48}" destId="{164741BC-6CA6-43D3-B41C-495F900841EA}" srcOrd="0" destOrd="0" presId="urn:microsoft.com/office/officeart/2008/layout/VerticalAccentList"/>
    <dgm:cxn modelId="{75EE12AC-08CB-4B62-BD1A-D1875ACD9304}" type="presOf" srcId="{0459DD98-412D-497C-B5E9-62B22F7CB0C6}" destId="{90AD1B4B-3FC3-4EE2-AEE3-77F34633F1B3}" srcOrd="0" destOrd="0" presId="urn:microsoft.com/office/officeart/2008/layout/VerticalAccentList"/>
    <dgm:cxn modelId="{73E3815D-D5A5-4F8E-ABA8-3A072DD40978}" srcId="{9D908AC5-9950-40BD-8776-0200FB6952D5}" destId="{6DDAFAA9-F46D-46AC-B511-20CCCA75B70B}" srcOrd="1" destOrd="0" parTransId="{6CE909F2-0151-44AF-8335-105EBC6200F7}" sibTransId="{E086A1BA-046C-43E1-B332-9D3591C5BAE3}"/>
    <dgm:cxn modelId="{5628A20A-F0D0-4209-AA15-74659268DD36}" type="presParOf" srcId="{19B74AD7-E0A0-4F0C-B28C-5FADEC046076}" destId="{117E90B5-4AB9-4EA8-AD2A-DDC98D615A82}" srcOrd="0" destOrd="0" presId="urn:microsoft.com/office/officeart/2008/layout/VerticalAccentList"/>
    <dgm:cxn modelId="{15E7924D-297E-451E-882A-90A41B2AA541}" type="presParOf" srcId="{117E90B5-4AB9-4EA8-AD2A-DDC98D615A82}" destId="{5C99CF7F-6B81-4DF6-A69B-E2E9FFE773F4}" srcOrd="0" destOrd="0" presId="urn:microsoft.com/office/officeart/2008/layout/VerticalAccentList"/>
    <dgm:cxn modelId="{A553FC53-F5E2-46B9-B140-A19F93C489E7}" type="presParOf" srcId="{19B74AD7-E0A0-4F0C-B28C-5FADEC046076}" destId="{B213DC47-7F1C-4C0A-9632-8984CFFA146F}" srcOrd="1" destOrd="0" presId="urn:microsoft.com/office/officeart/2008/layout/VerticalAccentList"/>
    <dgm:cxn modelId="{C1A1CA9E-FEBE-4B95-8113-EAF4C7AE455B}" type="presParOf" srcId="{B213DC47-7F1C-4C0A-9632-8984CFFA146F}" destId="{D7E44E9B-62E3-4849-A4F5-E469283C8E01}" srcOrd="0" destOrd="0" presId="urn:microsoft.com/office/officeart/2008/layout/VerticalAccentList"/>
    <dgm:cxn modelId="{362BE370-EEC6-4E67-9A24-81A5A317A94B}" type="presParOf" srcId="{B213DC47-7F1C-4C0A-9632-8984CFFA146F}" destId="{FB296942-408F-4F7E-B3C6-32C3531B91ED}" srcOrd="1" destOrd="0" presId="urn:microsoft.com/office/officeart/2008/layout/VerticalAccentList"/>
    <dgm:cxn modelId="{236A7107-301E-4FD8-A978-6118409C8E0E}" type="presParOf" srcId="{B213DC47-7F1C-4C0A-9632-8984CFFA146F}" destId="{75C46EE0-C4A8-4041-961A-A6BD9E6D41C3}" srcOrd="2" destOrd="0" presId="urn:microsoft.com/office/officeart/2008/layout/VerticalAccentList"/>
    <dgm:cxn modelId="{3DAC067C-605C-41CA-A944-FF6BF1D9B99A}" type="presParOf" srcId="{B213DC47-7F1C-4C0A-9632-8984CFFA146F}" destId="{E26D5144-3D69-48F7-95D0-8C129564AAF5}" srcOrd="3" destOrd="0" presId="urn:microsoft.com/office/officeart/2008/layout/VerticalAccentList"/>
    <dgm:cxn modelId="{38BA647C-C6D3-407E-B3DC-2DB25EEB0441}" type="presParOf" srcId="{B213DC47-7F1C-4C0A-9632-8984CFFA146F}" destId="{E1823661-1F09-4AE4-B07D-F0F0C5377A77}" srcOrd="4" destOrd="0" presId="urn:microsoft.com/office/officeart/2008/layout/VerticalAccentList"/>
    <dgm:cxn modelId="{2596EF56-71D3-4B86-BE7B-B34F7C6E14EE}" type="presParOf" srcId="{B213DC47-7F1C-4C0A-9632-8984CFFA146F}" destId="{DC1C82D0-37CC-4E6A-8DAD-7296CCCBE4B6}" srcOrd="5" destOrd="0" presId="urn:microsoft.com/office/officeart/2008/layout/VerticalAccentList"/>
    <dgm:cxn modelId="{BA80678A-170E-4133-8CE5-D433A4F743A4}" type="presParOf" srcId="{B213DC47-7F1C-4C0A-9632-8984CFFA146F}" destId="{9806C32F-22BA-4DE9-863A-A18C34FFAB5F}" srcOrd="6" destOrd="0" presId="urn:microsoft.com/office/officeart/2008/layout/VerticalAccentList"/>
    <dgm:cxn modelId="{71EDE646-178B-4BA1-80D5-7ECFECBA469A}" type="presParOf" srcId="{B213DC47-7F1C-4C0A-9632-8984CFFA146F}" destId="{90AD1B4B-3FC3-4EE2-AEE3-77F34633F1B3}" srcOrd="7" destOrd="0" presId="urn:microsoft.com/office/officeart/2008/layout/VerticalAccentList"/>
    <dgm:cxn modelId="{E5007F4A-2BBA-41E4-9D2C-EAC593B010F4}" type="presParOf" srcId="{19B74AD7-E0A0-4F0C-B28C-5FADEC046076}" destId="{2F689586-46E2-4ECA-995A-9EED500A9398}" srcOrd="2" destOrd="0" presId="urn:microsoft.com/office/officeart/2008/layout/VerticalAccentList"/>
    <dgm:cxn modelId="{FC9A0ACC-7167-4306-A7C5-CE04A6097A0B}" type="presParOf" srcId="{19B74AD7-E0A0-4F0C-B28C-5FADEC046076}" destId="{153CD5F4-9326-4059-8074-8CED3D4B397F}" srcOrd="3" destOrd="0" presId="urn:microsoft.com/office/officeart/2008/layout/VerticalAccentList"/>
    <dgm:cxn modelId="{EE860F5B-06AA-4BEE-94D1-C55B5F420BEB}" type="presParOf" srcId="{153CD5F4-9326-4059-8074-8CED3D4B397F}" destId="{6FE7593E-F608-4632-A142-AB41233B25E4}" srcOrd="0" destOrd="0" presId="urn:microsoft.com/office/officeart/2008/layout/VerticalAccentList"/>
    <dgm:cxn modelId="{52AC6CC1-7309-4216-9214-CE8C0AFE1729}" type="presParOf" srcId="{19B74AD7-E0A0-4F0C-B28C-5FADEC046076}" destId="{873F0E35-7678-4C0A-BE5F-B3A4B4C5ADE8}" srcOrd="4" destOrd="0" presId="urn:microsoft.com/office/officeart/2008/layout/VerticalAccentList"/>
    <dgm:cxn modelId="{D536A37C-2DF6-450D-B36A-EC703B02A830}" type="presParOf" srcId="{873F0E35-7678-4C0A-BE5F-B3A4B4C5ADE8}" destId="{8A6241A4-6905-4026-9E6E-D46544BD0B20}" srcOrd="0" destOrd="0" presId="urn:microsoft.com/office/officeart/2008/layout/VerticalAccentList"/>
    <dgm:cxn modelId="{4E1F3AD0-93B4-42E7-9DA5-711299DF5486}" type="presParOf" srcId="{873F0E35-7678-4C0A-BE5F-B3A4B4C5ADE8}" destId="{62875404-D3F9-4FD1-9063-3708AE2A7D7A}" srcOrd="1" destOrd="0" presId="urn:microsoft.com/office/officeart/2008/layout/VerticalAccentList"/>
    <dgm:cxn modelId="{D14A8B52-BEEE-468E-A0B6-24BAA7F17387}" type="presParOf" srcId="{873F0E35-7678-4C0A-BE5F-B3A4B4C5ADE8}" destId="{560D467F-AB33-458E-8030-1FE4FA96DD55}" srcOrd="2" destOrd="0" presId="urn:microsoft.com/office/officeart/2008/layout/VerticalAccentList"/>
    <dgm:cxn modelId="{4906FCDB-5DA8-48EB-840C-9F780F94BB3E}" type="presParOf" srcId="{873F0E35-7678-4C0A-BE5F-B3A4B4C5ADE8}" destId="{B2A5348F-ADAF-4525-84EE-D5F1DD24E7BC}" srcOrd="3" destOrd="0" presId="urn:microsoft.com/office/officeart/2008/layout/VerticalAccentList"/>
    <dgm:cxn modelId="{9F522D4C-ABAC-425E-9922-592C71CE372B}" type="presParOf" srcId="{873F0E35-7678-4C0A-BE5F-B3A4B4C5ADE8}" destId="{F7687772-E5B2-4CD2-A951-C8BA8DB038D8}" srcOrd="4" destOrd="0" presId="urn:microsoft.com/office/officeart/2008/layout/VerticalAccentList"/>
    <dgm:cxn modelId="{0FE5B471-1FF9-4B5E-9A4F-940FF0BB7D83}" type="presParOf" srcId="{873F0E35-7678-4C0A-BE5F-B3A4B4C5ADE8}" destId="{45417DA9-04D6-4EB3-96DD-8E03F09FB1F4}" srcOrd="5" destOrd="0" presId="urn:microsoft.com/office/officeart/2008/layout/VerticalAccentList"/>
    <dgm:cxn modelId="{01C761A3-7379-4AB7-9B21-8BAE43B7463E}" type="presParOf" srcId="{873F0E35-7678-4C0A-BE5F-B3A4B4C5ADE8}" destId="{A34608AE-E50F-4237-94CB-EA1ED4759924}" srcOrd="6" destOrd="0" presId="urn:microsoft.com/office/officeart/2008/layout/VerticalAccentList"/>
    <dgm:cxn modelId="{880A6831-0F1A-4A46-BD22-5F8A6EE6A676}" type="presParOf" srcId="{873F0E35-7678-4C0A-BE5F-B3A4B4C5ADE8}" destId="{164741BC-6CA6-43D3-B41C-495F900841EA}" srcOrd="7" destOrd="0" presId="urn:microsoft.com/office/officeart/2008/layout/VerticalAccentList"/>
    <dgm:cxn modelId="{4DF9FFF5-EA15-4CE3-8040-1A4C67F87C1D}" type="presParOf" srcId="{19B74AD7-E0A0-4F0C-B28C-5FADEC046076}" destId="{228EA16E-D475-4709-ADD9-8A1293D28606}" srcOrd="5" destOrd="0" presId="urn:microsoft.com/office/officeart/2008/layout/VerticalAccentList"/>
    <dgm:cxn modelId="{096FE972-FF00-4FAB-B6CE-5F28F0B64D47}" type="presParOf" srcId="{19B74AD7-E0A0-4F0C-B28C-5FADEC046076}" destId="{4615FF4D-08A2-445F-AD29-2A685EB0B19E}" srcOrd="6" destOrd="0" presId="urn:microsoft.com/office/officeart/2008/layout/VerticalAccentList"/>
    <dgm:cxn modelId="{46858669-00CE-4A44-9FE2-F8150DDDF1F4}" type="presParOf" srcId="{4615FF4D-08A2-445F-AD29-2A685EB0B19E}" destId="{F3B58A51-DCD3-4EAF-BA7C-AFBB0E617741}" srcOrd="0" destOrd="0" presId="urn:microsoft.com/office/officeart/2008/layout/VerticalAccentList"/>
    <dgm:cxn modelId="{094C7B22-393B-432B-BE94-CE5E01A0D8B1}" type="presParOf" srcId="{19B74AD7-E0A0-4F0C-B28C-5FADEC046076}" destId="{E71C277A-C053-4118-B7F2-CF34F82CA2E6}" srcOrd="7" destOrd="0" presId="urn:microsoft.com/office/officeart/2008/layout/VerticalAccentList"/>
    <dgm:cxn modelId="{BD4E18B9-1155-42F3-B1DF-D5812DFDF63E}" type="presParOf" srcId="{E71C277A-C053-4118-B7F2-CF34F82CA2E6}" destId="{9CBE4054-BA99-4BF9-8A38-29888236911B}" srcOrd="0" destOrd="0" presId="urn:microsoft.com/office/officeart/2008/layout/VerticalAccentList"/>
    <dgm:cxn modelId="{2A8F9F0E-AEFF-4D8E-8D23-5A76BC23ED20}" type="presParOf" srcId="{E71C277A-C053-4118-B7F2-CF34F82CA2E6}" destId="{D9665062-C53B-4A1D-A586-D58E46A7DBD5}" srcOrd="1" destOrd="0" presId="urn:microsoft.com/office/officeart/2008/layout/VerticalAccentList"/>
    <dgm:cxn modelId="{BA4628AD-2B10-4675-A7F6-929B5703C23C}" type="presParOf" srcId="{E71C277A-C053-4118-B7F2-CF34F82CA2E6}" destId="{7AEF9E7F-3EF9-4A2B-873F-469956BD7DE3}" srcOrd="2" destOrd="0" presId="urn:microsoft.com/office/officeart/2008/layout/VerticalAccentList"/>
    <dgm:cxn modelId="{25BC55E9-43A5-4280-A488-9579CB1F3014}" type="presParOf" srcId="{E71C277A-C053-4118-B7F2-CF34F82CA2E6}" destId="{FFBD2484-01A0-436A-AD5D-804946FCDCCB}" srcOrd="3" destOrd="0" presId="urn:microsoft.com/office/officeart/2008/layout/VerticalAccentList"/>
    <dgm:cxn modelId="{95733BE6-D891-4EEB-A5BF-224592F5D62F}" type="presParOf" srcId="{E71C277A-C053-4118-B7F2-CF34F82CA2E6}" destId="{B2945FEE-55F8-49BA-8E15-A6FC097B1579}" srcOrd="4" destOrd="0" presId="urn:microsoft.com/office/officeart/2008/layout/VerticalAccentList"/>
    <dgm:cxn modelId="{01505E24-6A50-4B9F-B174-BF288F3847ED}" type="presParOf" srcId="{E71C277A-C053-4118-B7F2-CF34F82CA2E6}" destId="{54D84781-8103-4932-8626-D5DDB949F7A4}" srcOrd="5" destOrd="0" presId="urn:microsoft.com/office/officeart/2008/layout/VerticalAccentList"/>
    <dgm:cxn modelId="{EE4F880F-DC11-4027-8387-059C525C73E9}" type="presParOf" srcId="{E71C277A-C053-4118-B7F2-CF34F82CA2E6}" destId="{CD56FB21-2ACE-4176-8393-B40D6525B5AC}" srcOrd="6" destOrd="0" presId="urn:microsoft.com/office/officeart/2008/layout/VerticalAccentList"/>
    <dgm:cxn modelId="{881CF80D-9C5D-4714-A57B-225B37E99B39}" type="presParOf" srcId="{E71C277A-C053-4118-B7F2-CF34F82CA2E6}" destId="{77A74675-F4D8-42C3-B500-CF31022779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853504" y="376"/>
          <a:ext cx="4872318" cy="44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853504" y="376"/>
        <a:ext cx="4872318" cy="442938"/>
      </dsp:txXfrm>
    </dsp:sp>
    <dsp:sp modelId="{D7E44E9B-62E3-4849-A4F5-E469283C8E01}">
      <dsp:nvSpPr>
        <dsp:cNvPr id="0" name=""/>
        <dsp:cNvSpPr/>
      </dsp:nvSpPr>
      <dsp:spPr>
        <a:xfrm>
          <a:off x="1730324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415156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100528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3785360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470732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155564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5840937" y="443315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853504" y="533543"/>
          <a:ext cx="6689297" cy="721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Están diseñados para crear un sello hermético alrededor de la nariz y la boca. </a:t>
          </a:r>
          <a:endParaRPr lang="es-ES" sz="1600" kern="1200" dirty="0"/>
        </a:p>
      </dsp:txBody>
      <dsp:txXfrm>
        <a:off x="853504" y="533543"/>
        <a:ext cx="6689297" cy="721824"/>
      </dsp:txXfrm>
    </dsp:sp>
    <dsp:sp modelId="{6FE7593E-F608-4632-A142-AB41233B25E4}">
      <dsp:nvSpPr>
        <dsp:cNvPr id="0" name=""/>
        <dsp:cNvSpPr/>
      </dsp:nvSpPr>
      <dsp:spPr>
        <a:xfrm>
          <a:off x="853504" y="1399004"/>
          <a:ext cx="4872318" cy="44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853504" y="1399004"/>
        <a:ext cx="4872318" cy="442938"/>
      </dsp:txXfrm>
    </dsp:sp>
    <dsp:sp modelId="{8A6241A4-6905-4026-9E6E-D46544BD0B20}">
      <dsp:nvSpPr>
        <dsp:cNvPr id="0" name=""/>
        <dsp:cNvSpPr/>
      </dsp:nvSpPr>
      <dsp:spPr>
        <a:xfrm>
          <a:off x="1731854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416686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102058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3786890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472262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157094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5842467" y="1841942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853504" y="1932171"/>
          <a:ext cx="6692357" cy="721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Cuando se usan correctamente, pueden bloquear al menos el 95% de las partículas pequeñas en el aire. </a:t>
          </a:r>
          <a:endParaRPr lang="es-ES" sz="1600" kern="1200" dirty="0"/>
        </a:p>
      </dsp:txBody>
      <dsp:txXfrm>
        <a:off x="853504" y="1932171"/>
        <a:ext cx="6692357" cy="721824"/>
      </dsp:txXfrm>
    </dsp:sp>
    <dsp:sp modelId="{F3B58A51-DCD3-4EAF-BA7C-AFBB0E617741}">
      <dsp:nvSpPr>
        <dsp:cNvPr id="0" name=""/>
        <dsp:cNvSpPr/>
      </dsp:nvSpPr>
      <dsp:spPr>
        <a:xfrm>
          <a:off x="853504" y="2797632"/>
          <a:ext cx="4872318" cy="44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853504" y="2797632"/>
        <a:ext cx="4872318" cy="442938"/>
      </dsp:txXfrm>
    </dsp:sp>
    <dsp:sp modelId="{9CBE4054-BA99-4BF9-8A38-29888236911B}">
      <dsp:nvSpPr>
        <dsp:cNvPr id="0" name=""/>
        <dsp:cNvSpPr/>
      </dsp:nvSpPr>
      <dsp:spPr>
        <a:xfrm>
          <a:off x="1731879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416710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102083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3786914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472287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157118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5842491" y="3240570"/>
          <a:ext cx="1140122" cy="902281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853504" y="3330798"/>
          <a:ext cx="6692407" cy="721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los expertos dicen que los N95 siguen siendo escasos y deberían reservarse para los trabajadores de la salud y los primeros en responder. RIESGO ALTO Y MUY ALTO</a:t>
          </a:r>
          <a:endParaRPr lang="es-ES" sz="1600" kern="1200" dirty="0"/>
        </a:p>
      </dsp:txBody>
      <dsp:txXfrm>
        <a:off x="853504" y="3330798"/>
        <a:ext cx="6692407" cy="721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613301" y="2261"/>
          <a:ext cx="5203051" cy="47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13301" y="2261"/>
        <a:ext cx="5203051" cy="473004"/>
      </dsp:txXfrm>
    </dsp:sp>
    <dsp:sp modelId="{D7E44E9B-62E3-4849-A4F5-E469283C8E01}">
      <dsp:nvSpPr>
        <dsp:cNvPr id="0" name=""/>
        <dsp:cNvSpPr/>
      </dsp:nvSpPr>
      <dsp:spPr>
        <a:xfrm>
          <a:off x="1549639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280957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012853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3744171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476067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207384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5939280" y="475266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613301" y="571619"/>
          <a:ext cx="7143368" cy="770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b="0" i="0" kern="1200" dirty="0" smtClean="0"/>
            <a:t>Está regulado por el gobierno chino; como un N95. </a:t>
          </a:r>
          <a:r>
            <a:rPr lang="es-PE" sz="1900" kern="1200" dirty="0" smtClean="0"/>
            <a:t>GB 2626-2006</a:t>
          </a:r>
          <a:endParaRPr lang="es-ES" sz="1900" kern="1200" dirty="0"/>
        </a:p>
      </dsp:txBody>
      <dsp:txXfrm>
        <a:off x="613301" y="571619"/>
        <a:ext cx="7143368" cy="770822"/>
      </dsp:txXfrm>
    </dsp:sp>
    <dsp:sp modelId="{6FE7593E-F608-4632-A142-AB41233B25E4}">
      <dsp:nvSpPr>
        <dsp:cNvPr id="0" name=""/>
        <dsp:cNvSpPr/>
      </dsp:nvSpPr>
      <dsp:spPr>
        <a:xfrm>
          <a:off x="613301" y="1500058"/>
          <a:ext cx="5203051" cy="47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13301" y="1500058"/>
        <a:ext cx="5203051" cy="473004"/>
      </dsp:txXfrm>
    </dsp:sp>
    <dsp:sp modelId="{8A6241A4-6905-4026-9E6E-D46544BD0B20}">
      <dsp:nvSpPr>
        <dsp:cNvPr id="0" name=""/>
        <dsp:cNvSpPr/>
      </dsp:nvSpPr>
      <dsp:spPr>
        <a:xfrm>
          <a:off x="1551273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282591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014487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3745805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477700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209018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5940914" y="1973063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613301" y="2069416"/>
          <a:ext cx="7146636" cy="770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Al igual que las N95, pueden bloquear al menos el 95% de las partículas pequeñas en el aire. </a:t>
          </a:r>
          <a:endParaRPr lang="es-ES" sz="1900" kern="1200" dirty="0"/>
        </a:p>
      </dsp:txBody>
      <dsp:txXfrm>
        <a:off x="613301" y="2069416"/>
        <a:ext cx="7146636" cy="770822"/>
      </dsp:txXfrm>
    </dsp:sp>
    <dsp:sp modelId="{F3B58A51-DCD3-4EAF-BA7C-AFBB0E617741}">
      <dsp:nvSpPr>
        <dsp:cNvPr id="0" name=""/>
        <dsp:cNvSpPr/>
      </dsp:nvSpPr>
      <dsp:spPr>
        <a:xfrm>
          <a:off x="613301" y="2997855"/>
          <a:ext cx="5203051" cy="47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13301" y="2997855"/>
        <a:ext cx="5203051" cy="473004"/>
      </dsp:txXfrm>
    </dsp:sp>
    <dsp:sp modelId="{9CBE4054-BA99-4BF9-8A38-29888236911B}">
      <dsp:nvSpPr>
        <dsp:cNvPr id="0" name=""/>
        <dsp:cNvSpPr/>
      </dsp:nvSpPr>
      <dsp:spPr>
        <a:xfrm>
          <a:off x="1551299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282617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014513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3745831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477727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209045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5940941" y="3470860"/>
          <a:ext cx="1217514" cy="963528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613301" y="3567212"/>
          <a:ext cx="7146688" cy="770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Si bien es cierto se sugiere uso exclusivo para el personal de salud, en EPS Grau, se recomienda su uso para personal con riesgo MEDIANO.</a:t>
          </a:r>
          <a:endParaRPr lang="es-ES" sz="1900" kern="1200" dirty="0"/>
        </a:p>
      </dsp:txBody>
      <dsp:txXfrm>
        <a:off x="613301" y="3567212"/>
        <a:ext cx="7146688" cy="770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662807" y="2215"/>
          <a:ext cx="5121456" cy="465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IMPORTANTE SABER</a:t>
          </a:r>
          <a:endParaRPr lang="es-ES" sz="2200" kern="1200" dirty="0"/>
        </a:p>
      </dsp:txBody>
      <dsp:txXfrm>
        <a:off x="662807" y="2215"/>
        <a:ext cx="5121456" cy="465586"/>
      </dsp:txXfrm>
    </dsp:sp>
    <dsp:sp modelId="{D7E44E9B-62E3-4849-A4F5-E469283C8E01}">
      <dsp:nvSpPr>
        <dsp:cNvPr id="0" name=""/>
        <dsp:cNvSpPr/>
      </dsp:nvSpPr>
      <dsp:spPr>
        <a:xfrm>
          <a:off x="1584462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304311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024729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3744579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464997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184846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5905264" y="467802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662807" y="562644"/>
          <a:ext cx="7031344" cy="758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0" i="0" kern="1200" dirty="0" smtClean="0"/>
            <a:t>Está regulado por el ministerio de Salud Peruano por la </a:t>
          </a:r>
          <a:r>
            <a:rPr lang="es-PE" sz="1700" kern="1200" dirty="0" smtClean="0"/>
            <a:t>RM135-2020-MINSA </a:t>
          </a:r>
          <a:endParaRPr lang="es-ES" sz="1700" kern="1200" dirty="0"/>
        </a:p>
      </dsp:txBody>
      <dsp:txXfrm>
        <a:off x="662807" y="562644"/>
        <a:ext cx="7031344" cy="758734"/>
      </dsp:txXfrm>
    </dsp:sp>
    <dsp:sp modelId="{6FE7593E-F608-4632-A142-AB41233B25E4}">
      <dsp:nvSpPr>
        <dsp:cNvPr id="0" name=""/>
        <dsp:cNvSpPr/>
      </dsp:nvSpPr>
      <dsp:spPr>
        <a:xfrm>
          <a:off x="662807" y="1475646"/>
          <a:ext cx="5121456" cy="465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62807" y="1475646"/>
        <a:ext cx="5121456" cy="465586"/>
      </dsp:txXfrm>
    </dsp:sp>
    <dsp:sp modelId="{8A6241A4-6905-4026-9E6E-D46544BD0B20}">
      <dsp:nvSpPr>
        <dsp:cNvPr id="0" name=""/>
        <dsp:cNvSpPr/>
      </dsp:nvSpPr>
      <dsp:spPr>
        <a:xfrm>
          <a:off x="1586070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305919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026338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3746187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466605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186454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5906873" y="1941233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662807" y="2036075"/>
          <a:ext cx="7034561" cy="758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Consiste en una prenda de tela de forma rectangular, que cubre la nariz y boca; con pliegues en las capas interior y superior y tirillas de amarre. </a:t>
          </a:r>
          <a:endParaRPr lang="es-ES" sz="1700" kern="1200" dirty="0"/>
        </a:p>
      </dsp:txBody>
      <dsp:txXfrm>
        <a:off x="662807" y="2036075"/>
        <a:ext cx="7034561" cy="758734"/>
      </dsp:txXfrm>
    </dsp:sp>
    <dsp:sp modelId="{F3B58A51-DCD3-4EAF-BA7C-AFBB0E617741}">
      <dsp:nvSpPr>
        <dsp:cNvPr id="0" name=""/>
        <dsp:cNvSpPr/>
      </dsp:nvSpPr>
      <dsp:spPr>
        <a:xfrm>
          <a:off x="662807" y="2949077"/>
          <a:ext cx="5121456" cy="465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62807" y="2949077"/>
        <a:ext cx="5121456" cy="465586"/>
      </dsp:txXfrm>
    </dsp:sp>
    <dsp:sp modelId="{9CBE4054-BA99-4BF9-8A38-29888236911B}">
      <dsp:nvSpPr>
        <dsp:cNvPr id="0" name=""/>
        <dsp:cNvSpPr/>
      </dsp:nvSpPr>
      <dsp:spPr>
        <a:xfrm>
          <a:off x="1586096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305945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026364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3746213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466631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186480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5906898" y="3414664"/>
          <a:ext cx="1198420" cy="948417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662807" y="3509506"/>
          <a:ext cx="7034613" cy="758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uso de filtro intermedio aumenta su eficacia hasta en un 70% de filtrado. Se recomienda su uso en riesgo a exposición BAJO.</a:t>
          </a:r>
          <a:endParaRPr lang="es-ES" sz="1600" kern="1200" dirty="0"/>
        </a:p>
      </dsp:txBody>
      <dsp:txXfrm>
        <a:off x="662807" y="3509506"/>
        <a:ext cx="7034613" cy="758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731509" y="444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 RECOMIENDA PARA</a:t>
          </a:r>
          <a:endParaRPr lang="es-ES" sz="2400" kern="1200" dirty="0"/>
        </a:p>
      </dsp:txBody>
      <dsp:txXfrm>
        <a:off x="731509" y="444"/>
        <a:ext cx="5601547" cy="509231"/>
      </dsp:txXfrm>
    </dsp:sp>
    <dsp:sp modelId="{D7E44E9B-62E3-4849-A4F5-E469283C8E01}">
      <dsp:nvSpPr>
        <dsp:cNvPr id="0" name=""/>
        <dsp:cNvSpPr/>
      </dsp:nvSpPr>
      <dsp:spPr>
        <a:xfrm>
          <a:off x="1739560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52688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31483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4102168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89011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677448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646539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731509" y="613408"/>
          <a:ext cx="7690469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Trabajador de salud que atienden a pacientes en establecimiento de salud. Riesgo MUY ALTO de </a:t>
          </a:r>
          <a:r>
            <a:rPr lang="es-PE" sz="1800" kern="1200" dirty="0" err="1" smtClean="0"/>
            <a:t>esposición</a:t>
          </a:r>
          <a:r>
            <a:rPr lang="es-PE" sz="1800" kern="1200" dirty="0" smtClean="0"/>
            <a:t>. </a:t>
          </a:r>
          <a:endParaRPr lang="es-ES" sz="1800" kern="1200" dirty="0"/>
        </a:p>
      </dsp:txBody>
      <dsp:txXfrm>
        <a:off x="731509" y="613408"/>
        <a:ext cx="7690469" cy="829858"/>
      </dsp:txXfrm>
    </dsp:sp>
    <dsp:sp modelId="{6FE7593E-F608-4632-A142-AB41233B25E4}">
      <dsp:nvSpPr>
        <dsp:cNvPr id="0" name=""/>
        <dsp:cNvSpPr/>
      </dsp:nvSpPr>
      <dsp:spPr>
        <a:xfrm>
          <a:off x="731509" y="1611845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731509" y="1611845"/>
        <a:ext cx="5601547" cy="509231"/>
      </dsp:txXfrm>
    </dsp:sp>
    <dsp:sp modelId="{8A6241A4-6905-4026-9E6E-D46544BD0B20}">
      <dsp:nvSpPr>
        <dsp:cNvPr id="0" name=""/>
        <dsp:cNvSpPr/>
      </dsp:nvSpPr>
      <dsp:spPr>
        <a:xfrm>
          <a:off x="1741319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52864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316599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4103927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89187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679207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646715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731509" y="2224809"/>
          <a:ext cx="7693988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Personas con factores de riesgo que utilizan transporte público o acuden a supermercados, bancos y otros sitios con hacinamiento o </a:t>
          </a:r>
          <a:r>
            <a:rPr lang="es-PE" sz="1800" kern="1200" dirty="0" err="1" smtClean="0"/>
            <a:t>poble</a:t>
          </a:r>
          <a:r>
            <a:rPr lang="es-PE" sz="1800" kern="1200" dirty="0" smtClean="0"/>
            <a:t> ventilación. </a:t>
          </a:r>
          <a:endParaRPr lang="es-ES" sz="1800" kern="1200" dirty="0"/>
        </a:p>
      </dsp:txBody>
      <dsp:txXfrm>
        <a:off x="731509" y="2224809"/>
        <a:ext cx="7693988" cy="829858"/>
      </dsp:txXfrm>
    </dsp:sp>
    <dsp:sp modelId="{F3B58A51-DCD3-4EAF-BA7C-AFBB0E617741}">
      <dsp:nvSpPr>
        <dsp:cNvPr id="0" name=""/>
        <dsp:cNvSpPr/>
      </dsp:nvSpPr>
      <dsp:spPr>
        <a:xfrm>
          <a:off x="731509" y="3223246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731509" y="3223246"/>
        <a:ext cx="5601547" cy="509231"/>
      </dsp:txXfrm>
    </dsp:sp>
    <dsp:sp modelId="{9CBE4054-BA99-4BF9-8A38-29888236911B}">
      <dsp:nvSpPr>
        <dsp:cNvPr id="0" name=""/>
        <dsp:cNvSpPr/>
      </dsp:nvSpPr>
      <dsp:spPr>
        <a:xfrm>
          <a:off x="1741347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52867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316627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4103955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89190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679235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646718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731509" y="3836209"/>
          <a:ext cx="7694044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Servidores públicos que estén en contacto con público en general: </a:t>
          </a:r>
          <a:r>
            <a:rPr lang="es-PE" sz="1800" kern="1200" dirty="0" err="1" smtClean="0"/>
            <a:t>Policias</a:t>
          </a:r>
          <a:r>
            <a:rPr lang="es-PE" sz="1800" kern="1200" dirty="0" smtClean="0"/>
            <a:t>, militares, docentes, trabajadores en contacto con público.</a:t>
          </a:r>
          <a:endParaRPr lang="es-ES" sz="1800" kern="1200" dirty="0"/>
        </a:p>
      </dsp:txBody>
      <dsp:txXfrm>
        <a:off x="731509" y="3836209"/>
        <a:ext cx="7694044" cy="829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1013402" y="2671"/>
          <a:ext cx="5191088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IMPORTANTE</a:t>
          </a:r>
          <a:endParaRPr lang="es-ES" sz="2200" kern="1200" dirty="0"/>
        </a:p>
      </dsp:txBody>
      <dsp:txXfrm>
        <a:off x="1013402" y="2671"/>
        <a:ext cx="5191088" cy="471917"/>
      </dsp:txXfrm>
    </dsp:sp>
    <dsp:sp modelId="{D7E44E9B-62E3-4849-A4F5-E469283C8E01}">
      <dsp:nvSpPr>
        <dsp:cNvPr id="0" name=""/>
        <dsp:cNvSpPr/>
      </dsp:nvSpPr>
      <dsp:spPr>
        <a:xfrm>
          <a:off x="1947588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677224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407438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4137074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867287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596924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6327137" y="47458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1013402" y="570719"/>
          <a:ext cx="7126944" cy="76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No se recomienda su uso comunitario como sustituto de mascarillas de tela.</a:t>
          </a:r>
          <a:endParaRPr lang="es-ES" sz="2200" kern="1200" dirty="0"/>
        </a:p>
      </dsp:txBody>
      <dsp:txXfrm>
        <a:off x="1013402" y="570719"/>
        <a:ext cx="7126944" cy="769050"/>
      </dsp:txXfrm>
    </dsp:sp>
    <dsp:sp modelId="{6FE7593E-F608-4632-A142-AB41233B25E4}">
      <dsp:nvSpPr>
        <dsp:cNvPr id="0" name=""/>
        <dsp:cNvSpPr/>
      </dsp:nvSpPr>
      <dsp:spPr>
        <a:xfrm>
          <a:off x="1013402" y="1491536"/>
          <a:ext cx="5191088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1013402" y="1491536"/>
        <a:ext cx="5191088" cy="471917"/>
      </dsp:txXfrm>
    </dsp:sp>
    <dsp:sp modelId="{8A6241A4-6905-4026-9E6E-D46544BD0B20}">
      <dsp:nvSpPr>
        <dsp:cNvPr id="0" name=""/>
        <dsp:cNvSpPr/>
      </dsp:nvSpPr>
      <dsp:spPr>
        <a:xfrm>
          <a:off x="1949218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678855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409068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4138704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868917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598554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6328767" y="1963453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1013402" y="2059584"/>
          <a:ext cx="7130204" cy="76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No se recomienda su uso en recién nacidos ni infantes.</a:t>
          </a:r>
          <a:endParaRPr lang="es-ES" sz="2200" kern="1200" dirty="0"/>
        </a:p>
      </dsp:txBody>
      <dsp:txXfrm>
        <a:off x="1013402" y="2059584"/>
        <a:ext cx="7130204" cy="769050"/>
      </dsp:txXfrm>
    </dsp:sp>
    <dsp:sp modelId="{F3B58A51-DCD3-4EAF-BA7C-AFBB0E617741}">
      <dsp:nvSpPr>
        <dsp:cNvPr id="0" name=""/>
        <dsp:cNvSpPr/>
      </dsp:nvSpPr>
      <dsp:spPr>
        <a:xfrm>
          <a:off x="1013402" y="2980401"/>
          <a:ext cx="5191088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1013402" y="2980401"/>
        <a:ext cx="5191088" cy="471917"/>
      </dsp:txXfrm>
    </dsp:sp>
    <dsp:sp modelId="{9CBE4054-BA99-4BF9-8A38-29888236911B}">
      <dsp:nvSpPr>
        <dsp:cNvPr id="0" name=""/>
        <dsp:cNvSpPr/>
      </dsp:nvSpPr>
      <dsp:spPr>
        <a:xfrm>
          <a:off x="1949244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678881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409094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4138730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868944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598580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6328793" y="3452318"/>
          <a:ext cx="1214714" cy="961312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1013402" y="3548449"/>
          <a:ext cx="7130257" cy="76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Debe cubrir hasta ambos lados de la cara y por debajo del mentón. </a:t>
          </a:r>
          <a:endParaRPr lang="es-ES" sz="2200" kern="1200" dirty="0"/>
        </a:p>
      </dsp:txBody>
      <dsp:txXfrm>
        <a:off x="1013402" y="3548449"/>
        <a:ext cx="7130257" cy="76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CF7F-6B81-4DF6-A69B-E2E9FFE773F4}">
      <dsp:nvSpPr>
        <dsp:cNvPr id="0" name=""/>
        <dsp:cNvSpPr/>
      </dsp:nvSpPr>
      <dsp:spPr>
        <a:xfrm>
          <a:off x="731509" y="444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IMPORTANTE</a:t>
          </a:r>
          <a:endParaRPr lang="es-ES" sz="2400" kern="1200" dirty="0"/>
        </a:p>
      </dsp:txBody>
      <dsp:txXfrm>
        <a:off x="731509" y="444"/>
        <a:ext cx="5601547" cy="509231"/>
      </dsp:txXfrm>
    </dsp:sp>
    <dsp:sp modelId="{D7E44E9B-62E3-4849-A4F5-E469283C8E01}">
      <dsp:nvSpPr>
        <dsp:cNvPr id="0" name=""/>
        <dsp:cNvSpPr/>
      </dsp:nvSpPr>
      <dsp:spPr>
        <a:xfrm>
          <a:off x="1739560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96942-408F-4F7E-B3C6-32C3531B91ED}">
      <dsp:nvSpPr>
        <dsp:cNvPr id="0" name=""/>
        <dsp:cNvSpPr/>
      </dsp:nvSpPr>
      <dsp:spPr>
        <a:xfrm>
          <a:off x="252688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14964"/>
            <a:satOff val="3464"/>
            <a:lumOff val="-167"/>
            <a:alphaOff val="0"/>
          </a:schemeClr>
        </a:solidFill>
        <a:ln w="22225" cap="rnd" cmpd="sng" algn="ctr">
          <a:solidFill>
            <a:schemeClr val="accent4">
              <a:hueOff val="-514964"/>
              <a:satOff val="3464"/>
              <a:lumOff val="-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6EE0-C4A8-4041-961A-A6BD9E6D41C3}">
      <dsp:nvSpPr>
        <dsp:cNvPr id="0" name=""/>
        <dsp:cNvSpPr/>
      </dsp:nvSpPr>
      <dsp:spPr>
        <a:xfrm>
          <a:off x="331483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029928"/>
            <a:satOff val="6929"/>
            <a:lumOff val="-333"/>
            <a:alphaOff val="0"/>
          </a:schemeClr>
        </a:solidFill>
        <a:ln w="22225" cap="rnd" cmpd="sng" algn="ctr">
          <a:solidFill>
            <a:schemeClr val="accent4">
              <a:hueOff val="-1029928"/>
              <a:satOff val="6929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5144-3D69-48F7-95D0-8C129564AAF5}">
      <dsp:nvSpPr>
        <dsp:cNvPr id="0" name=""/>
        <dsp:cNvSpPr/>
      </dsp:nvSpPr>
      <dsp:spPr>
        <a:xfrm>
          <a:off x="4102168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544892"/>
            <a:satOff val="10393"/>
            <a:lumOff val="-500"/>
            <a:alphaOff val="0"/>
          </a:schemeClr>
        </a:solidFill>
        <a:ln w="22225" cap="rnd" cmpd="sng" algn="ctr">
          <a:solidFill>
            <a:schemeClr val="accent4">
              <a:hueOff val="-1544892"/>
              <a:satOff val="10393"/>
              <a:lumOff val="-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3661-1F09-4AE4-B07D-F0F0C5377A77}">
      <dsp:nvSpPr>
        <dsp:cNvPr id="0" name=""/>
        <dsp:cNvSpPr/>
      </dsp:nvSpPr>
      <dsp:spPr>
        <a:xfrm>
          <a:off x="489011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2059855"/>
            <a:satOff val="13857"/>
            <a:lumOff val="-667"/>
            <a:alphaOff val="0"/>
          </a:schemeClr>
        </a:solidFill>
        <a:ln w="22225" cap="rnd" cmpd="sng" algn="ctr">
          <a:solidFill>
            <a:schemeClr val="accent4">
              <a:hueOff val="-2059855"/>
              <a:satOff val="13857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82D0-37CC-4E6A-8DAD-7296CCCBE4B6}">
      <dsp:nvSpPr>
        <dsp:cNvPr id="0" name=""/>
        <dsp:cNvSpPr/>
      </dsp:nvSpPr>
      <dsp:spPr>
        <a:xfrm>
          <a:off x="5677448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2574819"/>
            <a:satOff val="17322"/>
            <a:lumOff val="-833"/>
            <a:alphaOff val="0"/>
          </a:schemeClr>
        </a:solidFill>
        <a:ln w="22225" cap="rnd" cmpd="sng" algn="ctr">
          <a:solidFill>
            <a:schemeClr val="accent4">
              <a:hueOff val="-2574819"/>
              <a:satOff val="17322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C32F-22BA-4DE9-863A-A18C34FFAB5F}">
      <dsp:nvSpPr>
        <dsp:cNvPr id="0" name=""/>
        <dsp:cNvSpPr/>
      </dsp:nvSpPr>
      <dsp:spPr>
        <a:xfrm>
          <a:off x="6465399" y="509676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3089783"/>
            <a:satOff val="20786"/>
            <a:lumOff val="-1000"/>
            <a:alphaOff val="0"/>
          </a:schemeClr>
        </a:solidFill>
        <a:ln w="22225" cap="rnd" cmpd="sng" algn="ctr">
          <a:solidFill>
            <a:schemeClr val="accent4">
              <a:hueOff val="-3089783"/>
              <a:satOff val="20786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1B4B-3FC3-4EE2-AEE3-77F34633F1B3}">
      <dsp:nvSpPr>
        <dsp:cNvPr id="0" name=""/>
        <dsp:cNvSpPr/>
      </dsp:nvSpPr>
      <dsp:spPr>
        <a:xfrm>
          <a:off x="731509" y="613408"/>
          <a:ext cx="7690469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0" i="0" kern="1200" dirty="0" smtClean="0"/>
            <a:t>Exclusivo su uso para personal médico. Riesgo de exposición ALTO y MUY ALTO.</a:t>
          </a:r>
          <a:endParaRPr lang="es-ES" sz="2300" kern="1200" dirty="0"/>
        </a:p>
      </dsp:txBody>
      <dsp:txXfrm>
        <a:off x="731509" y="613408"/>
        <a:ext cx="7690469" cy="829858"/>
      </dsp:txXfrm>
    </dsp:sp>
    <dsp:sp modelId="{6FE7593E-F608-4632-A142-AB41233B25E4}">
      <dsp:nvSpPr>
        <dsp:cNvPr id="0" name=""/>
        <dsp:cNvSpPr/>
      </dsp:nvSpPr>
      <dsp:spPr>
        <a:xfrm>
          <a:off x="731509" y="1611845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731509" y="1611845"/>
        <a:ext cx="5601547" cy="509231"/>
      </dsp:txXfrm>
    </dsp:sp>
    <dsp:sp modelId="{8A6241A4-6905-4026-9E6E-D46544BD0B20}">
      <dsp:nvSpPr>
        <dsp:cNvPr id="0" name=""/>
        <dsp:cNvSpPr/>
      </dsp:nvSpPr>
      <dsp:spPr>
        <a:xfrm>
          <a:off x="1741319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3604747"/>
            <a:satOff val="24250"/>
            <a:lumOff val="-1167"/>
            <a:alphaOff val="0"/>
          </a:schemeClr>
        </a:solidFill>
        <a:ln w="22225" cap="rnd" cmpd="sng" algn="ctr">
          <a:solidFill>
            <a:schemeClr val="accent4">
              <a:hueOff val="-3604747"/>
              <a:satOff val="24250"/>
              <a:lumOff val="-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5404-D3F9-4FD1-9063-3708AE2A7D7A}">
      <dsp:nvSpPr>
        <dsp:cNvPr id="0" name=""/>
        <dsp:cNvSpPr/>
      </dsp:nvSpPr>
      <dsp:spPr>
        <a:xfrm>
          <a:off x="252864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4119711"/>
            <a:satOff val="27715"/>
            <a:lumOff val="-1333"/>
            <a:alphaOff val="0"/>
          </a:schemeClr>
        </a:solidFill>
        <a:ln w="22225" cap="rnd" cmpd="sng" algn="ctr">
          <a:solidFill>
            <a:schemeClr val="accent4">
              <a:hueOff val="-4119711"/>
              <a:satOff val="27715"/>
              <a:lumOff val="-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467F-AB33-458E-8030-1FE4FA96DD55}">
      <dsp:nvSpPr>
        <dsp:cNvPr id="0" name=""/>
        <dsp:cNvSpPr/>
      </dsp:nvSpPr>
      <dsp:spPr>
        <a:xfrm>
          <a:off x="3316599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4634674"/>
            <a:satOff val="31179"/>
            <a:lumOff val="-1500"/>
            <a:alphaOff val="0"/>
          </a:schemeClr>
        </a:solidFill>
        <a:ln w="22225" cap="rnd" cmpd="sng" algn="ctr">
          <a:solidFill>
            <a:schemeClr val="accent4">
              <a:hueOff val="-4634674"/>
              <a:satOff val="31179"/>
              <a:lumOff val="-1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5348F-ADAF-4525-84EE-D5F1DD24E7BC}">
      <dsp:nvSpPr>
        <dsp:cNvPr id="0" name=""/>
        <dsp:cNvSpPr/>
      </dsp:nvSpPr>
      <dsp:spPr>
        <a:xfrm>
          <a:off x="4103927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772-E5B2-4CD2-A951-C8BA8DB038D8}">
      <dsp:nvSpPr>
        <dsp:cNvPr id="0" name=""/>
        <dsp:cNvSpPr/>
      </dsp:nvSpPr>
      <dsp:spPr>
        <a:xfrm>
          <a:off x="489187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5664602"/>
            <a:satOff val="38108"/>
            <a:lumOff val="-1833"/>
            <a:alphaOff val="0"/>
          </a:schemeClr>
        </a:solidFill>
        <a:ln w="22225" cap="rnd" cmpd="sng" algn="ctr">
          <a:solidFill>
            <a:schemeClr val="accent4">
              <a:hueOff val="-5664602"/>
              <a:satOff val="38108"/>
              <a:lumOff val="-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7DA9-04D6-4EB3-96DD-8E03F09FB1F4}">
      <dsp:nvSpPr>
        <dsp:cNvPr id="0" name=""/>
        <dsp:cNvSpPr/>
      </dsp:nvSpPr>
      <dsp:spPr>
        <a:xfrm>
          <a:off x="5679207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6179566"/>
            <a:satOff val="41572"/>
            <a:lumOff val="-2000"/>
            <a:alphaOff val="0"/>
          </a:schemeClr>
        </a:solidFill>
        <a:ln w="22225" cap="rnd" cmpd="sng" algn="ctr">
          <a:solidFill>
            <a:schemeClr val="accent4">
              <a:hueOff val="-6179566"/>
              <a:satOff val="41572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608AE-E50F-4237-94CB-EA1ED4759924}">
      <dsp:nvSpPr>
        <dsp:cNvPr id="0" name=""/>
        <dsp:cNvSpPr/>
      </dsp:nvSpPr>
      <dsp:spPr>
        <a:xfrm>
          <a:off x="6467158" y="21210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6694529"/>
            <a:satOff val="45037"/>
            <a:lumOff val="-2166"/>
            <a:alphaOff val="0"/>
          </a:schemeClr>
        </a:solidFill>
        <a:ln w="22225" cap="rnd" cmpd="sng" algn="ctr">
          <a:solidFill>
            <a:schemeClr val="accent4">
              <a:hueOff val="-6694529"/>
              <a:satOff val="45037"/>
              <a:lumOff val="-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41BC-6CA6-43D3-B41C-495F900841EA}">
      <dsp:nvSpPr>
        <dsp:cNvPr id="0" name=""/>
        <dsp:cNvSpPr/>
      </dsp:nvSpPr>
      <dsp:spPr>
        <a:xfrm>
          <a:off x="731509" y="2224809"/>
          <a:ext cx="7693988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149638"/>
              <a:satOff val="34644"/>
              <a:lumOff val="-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No se recomienda su uso COMUNITARIO, es mejor LAVARSE LAS MANOS. </a:t>
          </a:r>
          <a:endParaRPr lang="es-ES" sz="2300" kern="1200" dirty="0"/>
        </a:p>
      </dsp:txBody>
      <dsp:txXfrm>
        <a:off x="731509" y="2224809"/>
        <a:ext cx="7693988" cy="829858"/>
      </dsp:txXfrm>
    </dsp:sp>
    <dsp:sp modelId="{F3B58A51-DCD3-4EAF-BA7C-AFBB0E617741}">
      <dsp:nvSpPr>
        <dsp:cNvPr id="0" name=""/>
        <dsp:cNvSpPr/>
      </dsp:nvSpPr>
      <dsp:spPr>
        <a:xfrm>
          <a:off x="731509" y="3223246"/>
          <a:ext cx="5601547" cy="50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731509" y="3223246"/>
        <a:ext cx="5601547" cy="509231"/>
      </dsp:txXfrm>
    </dsp:sp>
    <dsp:sp modelId="{9CBE4054-BA99-4BF9-8A38-29888236911B}">
      <dsp:nvSpPr>
        <dsp:cNvPr id="0" name=""/>
        <dsp:cNvSpPr/>
      </dsp:nvSpPr>
      <dsp:spPr>
        <a:xfrm>
          <a:off x="1741347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7209493"/>
            <a:satOff val="48501"/>
            <a:lumOff val="-2333"/>
            <a:alphaOff val="0"/>
          </a:schemeClr>
        </a:solidFill>
        <a:ln w="22225" cap="rnd" cmpd="sng" algn="ctr">
          <a:solidFill>
            <a:schemeClr val="accent4">
              <a:hueOff val="-7209493"/>
              <a:satOff val="48501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5062-C53B-4A1D-A586-D58E46A7DBD5}">
      <dsp:nvSpPr>
        <dsp:cNvPr id="0" name=""/>
        <dsp:cNvSpPr/>
      </dsp:nvSpPr>
      <dsp:spPr>
        <a:xfrm>
          <a:off x="252867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7724457"/>
            <a:satOff val="51965"/>
            <a:lumOff val="-2500"/>
            <a:alphaOff val="0"/>
          </a:schemeClr>
        </a:solidFill>
        <a:ln w="22225" cap="rnd" cmpd="sng" algn="ctr">
          <a:solidFill>
            <a:schemeClr val="accent4">
              <a:hueOff val="-7724457"/>
              <a:satOff val="51965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9E7F-3EF9-4A2B-873F-469956BD7DE3}">
      <dsp:nvSpPr>
        <dsp:cNvPr id="0" name=""/>
        <dsp:cNvSpPr/>
      </dsp:nvSpPr>
      <dsp:spPr>
        <a:xfrm>
          <a:off x="3316627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8239421"/>
            <a:satOff val="55430"/>
            <a:lumOff val="-2666"/>
            <a:alphaOff val="0"/>
          </a:schemeClr>
        </a:solidFill>
        <a:ln w="22225" cap="rnd" cmpd="sng" algn="ctr">
          <a:solidFill>
            <a:schemeClr val="accent4">
              <a:hueOff val="-8239421"/>
              <a:satOff val="55430"/>
              <a:lumOff val="-2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2484-01A0-436A-AD5D-804946FCDCCB}">
      <dsp:nvSpPr>
        <dsp:cNvPr id="0" name=""/>
        <dsp:cNvSpPr/>
      </dsp:nvSpPr>
      <dsp:spPr>
        <a:xfrm>
          <a:off x="4103955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8754385"/>
            <a:satOff val="58894"/>
            <a:lumOff val="-2833"/>
            <a:alphaOff val="0"/>
          </a:schemeClr>
        </a:solidFill>
        <a:ln w="22225" cap="rnd" cmpd="sng" algn="ctr">
          <a:solidFill>
            <a:schemeClr val="accent4">
              <a:hueOff val="-8754385"/>
              <a:satOff val="58894"/>
              <a:lumOff val="-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5FEE-55F8-49BA-8E15-A6FC097B1579}">
      <dsp:nvSpPr>
        <dsp:cNvPr id="0" name=""/>
        <dsp:cNvSpPr/>
      </dsp:nvSpPr>
      <dsp:spPr>
        <a:xfrm>
          <a:off x="489190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9269348"/>
            <a:satOff val="62358"/>
            <a:lumOff val="-3000"/>
            <a:alphaOff val="0"/>
          </a:schemeClr>
        </a:solidFill>
        <a:ln w="22225" cap="rnd" cmpd="sng" algn="ctr">
          <a:solidFill>
            <a:schemeClr val="accent4">
              <a:hueOff val="-9269348"/>
              <a:satOff val="62358"/>
              <a:lumOff val="-3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4781-8103-4932-8626-D5DDB949F7A4}">
      <dsp:nvSpPr>
        <dsp:cNvPr id="0" name=""/>
        <dsp:cNvSpPr/>
      </dsp:nvSpPr>
      <dsp:spPr>
        <a:xfrm>
          <a:off x="5679235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9784312"/>
            <a:satOff val="65823"/>
            <a:lumOff val="-3166"/>
            <a:alphaOff val="0"/>
          </a:schemeClr>
        </a:solidFill>
        <a:ln w="22225" cap="rnd" cmpd="sng" algn="ctr">
          <a:solidFill>
            <a:schemeClr val="accent4">
              <a:hueOff val="-9784312"/>
              <a:satOff val="65823"/>
              <a:lumOff val="-3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FB21-2ACE-4176-8393-B40D6525B5AC}">
      <dsp:nvSpPr>
        <dsp:cNvPr id="0" name=""/>
        <dsp:cNvSpPr/>
      </dsp:nvSpPr>
      <dsp:spPr>
        <a:xfrm>
          <a:off x="6467186" y="3732477"/>
          <a:ext cx="1310762" cy="1037323"/>
        </a:xfrm>
        <a:prstGeom prst="chevron">
          <a:avLst>
            <a:gd name="adj" fmla="val 7061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74675-F4D8-42C3-B500-CF3102277929}">
      <dsp:nvSpPr>
        <dsp:cNvPr id="0" name=""/>
        <dsp:cNvSpPr/>
      </dsp:nvSpPr>
      <dsp:spPr>
        <a:xfrm>
          <a:off x="731509" y="3836209"/>
          <a:ext cx="7694044" cy="829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Los guantes se contaminan de manera frecuente y dan una falsa sensación de seguridad al trabajador</a:t>
          </a:r>
          <a:r>
            <a:rPr lang="es-ES" sz="2300" kern="1200" dirty="0" smtClean="0"/>
            <a:t>.</a:t>
          </a:r>
          <a:endParaRPr lang="es-ES" sz="2300" kern="1200" dirty="0"/>
        </a:p>
      </dsp:txBody>
      <dsp:txXfrm>
        <a:off x="731509" y="3836209"/>
        <a:ext cx="7694044" cy="829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BD82-1EF1-4E5D-BC58-08B2102610D2}" type="datetimeFigureOut">
              <a:rPr lang="es-PE" smtClean="0"/>
              <a:t>8/10/2020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0D6F0-F82E-4768-A516-7DDC8C047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549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une.org/encuentra-tu-norma/busca-tu-norma/norma?c=N004464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cdc.gov/coronavirus/2019-ncov/hcp/respirators-strategy/index.html?CDC_AA_refVal=https%3A%2F%2Fwww.cdc.gov%2Fcoron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hcp/respirators-strategy/index.html?CDC_AA_refVal=https%3A%2F%2Fwww.cdc.gov%2Fcoron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915" y="3420731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USO DE EPP EN TIEMPOS COVID-19.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570" y="5077279"/>
            <a:ext cx="10993546" cy="590321"/>
          </a:xfrm>
        </p:spPr>
        <p:txBody>
          <a:bodyPr>
            <a:noAutofit/>
          </a:bodyPr>
          <a:lstStyle/>
          <a:p>
            <a:pPr algn="ctr"/>
            <a:r>
              <a:rPr lang="es-P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AREA DE SALUD Ocupacional</a:t>
            </a:r>
            <a:endParaRPr lang="es-P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P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EPS </a:t>
            </a:r>
            <a:r>
              <a:rPr lang="es-P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GRAU - OCTUBRE 2020</a:t>
            </a:r>
            <a:endParaRPr lang="es-P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0135" y="3039035"/>
            <a:ext cx="11530853" cy="732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2" name="Picture 4" descr="Cómo gestionar los Elementos de Protección Personal - Riesgoz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74" y="686774"/>
            <a:ext cx="4008029" cy="27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PP Soluciones de Seguridad | Salud y Seguridad Ocupacional | 3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03" y="686774"/>
            <a:ext cx="3713055" cy="27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quipo básico de protección Covid-19 que deben proporcionar las empresas -  Factor Capital Hum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4" y="686774"/>
            <a:ext cx="3752747" cy="27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CARETA FACIAL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85916636"/>
              </p:ext>
            </p:extLst>
          </p:nvPr>
        </p:nvGraphicFramePr>
        <p:xfrm>
          <a:off x="-179154" y="1794828"/>
          <a:ext cx="9157063" cy="441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13211" y="6211131"/>
            <a:ext cx="120787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8600" indent="-228600">
              <a:buAutoNum type="arabicPeriod"/>
            </a:pPr>
            <a:r>
              <a:rPr lang="es-PE" sz="1200" dirty="0" smtClean="0"/>
              <a:t>RM 447-2020 MINSA “Recomendaciones sobre el uso de Escudos </a:t>
            </a:r>
            <a:r>
              <a:rPr lang="es-PE" sz="1200" dirty="0" err="1" smtClean="0"/>
              <a:t>Facuales</a:t>
            </a:r>
            <a:r>
              <a:rPr lang="es-PE" sz="1200" dirty="0" smtClean="0"/>
              <a:t>…”</a:t>
            </a:r>
            <a:r>
              <a:rPr lang="es-PE" sz="1200" dirty="0" smtClean="0">
                <a:latin typeface="Arial Narrow" panose="020B0606020202030204" pitchFamily="34" charset="0"/>
              </a:rPr>
              <a:t>.</a:t>
            </a:r>
            <a:endParaRPr lang="es-PE" sz="1200" dirty="0">
              <a:latin typeface="Arial Narrow" panose="020B0606020202030204" pitchFamily="34" charset="0"/>
            </a:endParaRPr>
          </a:p>
        </p:txBody>
      </p:sp>
      <p:pic>
        <p:nvPicPr>
          <p:cNvPr id="10244" name="Picture 4" descr="Protector Facial De Seguridad Careta Uso Con Casco - S/ 60,00 en Mercado  Lib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 bwMode="auto">
          <a:xfrm>
            <a:off x="8873406" y="1857226"/>
            <a:ext cx="2266084" cy="23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areta facial protectora c/rachet 20x40cm - Supermerca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9" y="4271742"/>
            <a:ext cx="2266084" cy="22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6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GUANTES QUIRÚRGICOS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276821065"/>
              </p:ext>
            </p:extLst>
          </p:nvPr>
        </p:nvGraphicFramePr>
        <p:xfrm>
          <a:off x="0" y="1841863"/>
          <a:ext cx="9157063" cy="477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Guantes para el coronavirus: ¿cómo usarlos?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/>
          <a:stretch/>
        </p:blipFill>
        <p:spPr bwMode="auto">
          <a:xfrm>
            <a:off x="8583381" y="2246812"/>
            <a:ext cx="3027427" cy="19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3381" y="4515353"/>
            <a:ext cx="3027427" cy="20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Importante  tener en cuenta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4265128" cy="3632475"/>
          </a:xfrm>
        </p:spPr>
        <p:txBody>
          <a:bodyPr>
            <a:normAutofit/>
          </a:bodyPr>
          <a:lstStyle/>
          <a:p>
            <a:pPr algn="just"/>
            <a:r>
              <a:rPr lang="es-PE" sz="2000" dirty="0" smtClean="0"/>
              <a:t>El uso de cualquier EPP debe lavarse SIEMPRE de un LAVADO DE MANOS CON AGUA Y JABÓN </a:t>
            </a:r>
            <a:r>
              <a:rPr lang="es-PE" sz="2000" dirty="0"/>
              <a:t>por un mínimo de 20 </a:t>
            </a:r>
            <a:r>
              <a:rPr lang="es-PE" sz="2000" dirty="0" smtClean="0"/>
              <a:t>segundos; ésta </a:t>
            </a:r>
            <a:r>
              <a:rPr lang="es-PE" sz="2000" dirty="0"/>
              <a:t>es la mejor medida de protección contra el COVID-19 y debe DIFUNDIRSE CONTINUAMENTE a través de campañas masivas de comunicación. </a:t>
            </a:r>
          </a:p>
          <a:p>
            <a:pPr algn="just"/>
            <a:endParaRPr lang="es-PE" sz="2000" dirty="0"/>
          </a:p>
        </p:txBody>
      </p:sp>
      <p:pic>
        <p:nvPicPr>
          <p:cNvPr id="12290" name="Picture 2" descr="Lavado de manos - MEDITIPS GM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/>
          <a:stretch/>
        </p:blipFill>
        <p:spPr bwMode="auto">
          <a:xfrm>
            <a:off x="5646015" y="2180496"/>
            <a:ext cx="5872068" cy="41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og - COVID-19: Muchas gracias a todos | Vinoteca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" y="2669077"/>
            <a:ext cx="11824138" cy="23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3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sz="3600" b="1" dirty="0" smtClean="0"/>
              <a:t>EQUIPOS DE PROTECCIÓN PERSONAL (EPP)</a:t>
            </a:r>
            <a:endParaRPr lang="es-PE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706" y="1827283"/>
            <a:ext cx="5232763" cy="4672148"/>
          </a:xfrm>
        </p:spPr>
        <p:txBody>
          <a:bodyPr>
            <a:noAutofit/>
          </a:bodyPr>
          <a:lstStyle/>
          <a:p>
            <a:pPr algn="just"/>
            <a:endParaRPr lang="es-PE" sz="2400" dirty="0"/>
          </a:p>
          <a:p>
            <a:pPr algn="just"/>
            <a:r>
              <a:rPr lang="es-PE" sz="2400" dirty="0"/>
              <a:t>Los equipos de protección personal son elementos de uso individual destinados a dar protección al trabajador frente a eventuales riesgos que puedan afectar su integridad durante el desarrollo de sus </a:t>
            </a:r>
            <a:r>
              <a:rPr lang="es-PE" sz="2400" dirty="0" smtClean="0"/>
              <a:t>labores (1).</a:t>
            </a:r>
          </a:p>
          <a:p>
            <a:pPr algn="just"/>
            <a:endParaRPr lang="es-PE" sz="2400" dirty="0"/>
          </a:p>
        </p:txBody>
      </p:sp>
      <p:sp>
        <p:nvSpPr>
          <p:cNvPr id="5" name="Rectángulo 4"/>
          <p:cNvSpPr/>
          <p:nvPr/>
        </p:nvSpPr>
        <p:spPr>
          <a:xfrm>
            <a:off x="113211" y="6211131"/>
            <a:ext cx="120787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8600" indent="-228600">
              <a:buAutoNum type="arabicPeriod"/>
            </a:pPr>
            <a:r>
              <a:rPr lang="es-PE" sz="1200" dirty="0"/>
              <a:t>Marcelo Abrego D</a:t>
            </a:r>
            <a:r>
              <a:rPr lang="es-PE" sz="1200" dirty="0" smtClean="0"/>
              <a:t>. “EQUIPOS DE PROTECCIÓN PERSONAL. Editorial ACHS</a:t>
            </a:r>
            <a:r>
              <a:rPr lang="es-PE" sz="1200" dirty="0" smtClean="0">
                <a:latin typeface="Arial Narrow" panose="020B0606020202030204" pitchFamily="34" charset="0"/>
              </a:rPr>
              <a:t>.</a:t>
            </a:r>
            <a:endParaRPr lang="es-PE" sz="1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OPS/OMS Perú - OPS/OMS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9" y="1827283"/>
            <a:ext cx="5834651" cy="43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" r="981"/>
          <a:stretch/>
        </p:blipFill>
        <p:spPr bwMode="auto">
          <a:xfrm>
            <a:off x="878425" y="1828801"/>
            <a:ext cx="10435150" cy="4382330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s-PE" sz="3600" b="1" dirty="0" smtClean="0"/>
              <a:t>EPP COVID-19:</a:t>
            </a:r>
            <a:endParaRPr lang="es-PE" sz="3600" b="1" dirty="0"/>
          </a:p>
        </p:txBody>
      </p:sp>
      <p:sp>
        <p:nvSpPr>
          <p:cNvPr id="6" name="Rectángulo 5"/>
          <p:cNvSpPr/>
          <p:nvPr/>
        </p:nvSpPr>
        <p:spPr>
          <a:xfrm>
            <a:off x="113211" y="6211131"/>
            <a:ext cx="120787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8600" indent="-228600">
              <a:buAutoNum type="arabicPeriod"/>
            </a:pPr>
            <a:r>
              <a:rPr lang="es-PE" sz="1200" dirty="0" smtClean="0"/>
              <a:t>RM 448-2020 MINSA “Lineamientos para la vigilancia, prevención y control de la salud de los trabajadores con riesgo de exposición a COVID-19”</a:t>
            </a:r>
            <a:r>
              <a:rPr lang="es-PE" sz="1200" dirty="0" smtClean="0">
                <a:latin typeface="Arial Narrow" panose="020B0606020202030204" pitchFamily="34" charset="0"/>
              </a:rPr>
              <a:t>.</a:t>
            </a:r>
            <a:endParaRPr lang="es-P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Mascarillas: </a:t>
            </a:r>
            <a:r>
              <a:rPr lang="es-PE" b="1" dirty="0"/>
              <a:t>Respiradores N95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66582017"/>
              </p:ext>
            </p:extLst>
          </p:nvPr>
        </p:nvGraphicFramePr>
        <p:xfrm>
          <a:off x="-130629" y="1841863"/>
          <a:ext cx="8399417" cy="414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3M™ Respirador 1860, N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63" y="1841863"/>
            <a:ext cx="2079402" cy="24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95 Respirador para particulas - General Insul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11083"/>
          <a:stretch/>
        </p:blipFill>
        <p:spPr bwMode="auto">
          <a:xfrm>
            <a:off x="8957589" y="4360576"/>
            <a:ext cx="281204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01418" y="6099872"/>
            <a:ext cx="8556171" cy="418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0" u="none" strike="noStrike" cap="none" normalizeH="0" baseline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Dispositivos de protección respiratoria. Medias máscaras filtrantes de protección contra partículas. Requisitos, ensayos, marcado. Enlace en: </a:t>
            </a:r>
            <a:r>
              <a:rPr kumimoji="0" lang="es-PE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https://www.une.org/encuentra-tu-norma/busca-tu-norma/norma?c=N0044643</a:t>
            </a:r>
            <a:r>
              <a:rPr kumimoji="0" lang="es-PE" altLang="es-PE" sz="1000" b="0" i="0" u="none" strike="noStrike" cap="none" normalizeH="0" baseline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s-PE" altLang="es-P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PE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5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Mascarillas: </a:t>
            </a:r>
            <a:r>
              <a:rPr lang="es-PE" b="1" dirty="0"/>
              <a:t>Respiradores </a:t>
            </a:r>
            <a:r>
              <a:rPr lang="es-PE" b="1" dirty="0" smtClean="0"/>
              <a:t>KN95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227265587"/>
              </p:ext>
            </p:extLst>
          </p:nvPr>
        </p:nvGraphicFramePr>
        <p:xfrm>
          <a:off x="0" y="1715956"/>
          <a:ext cx="8373291" cy="443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MASCARILLA KN95 - HUNTER - GESTIÓN EN NEGOCIOS DE LA CONSTRUCCI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81" y="1965301"/>
            <a:ext cx="2663525" cy="26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063" y="4595715"/>
            <a:ext cx="2663525" cy="200535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006" y="6394230"/>
            <a:ext cx="7707086" cy="413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Optimizing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N95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Respirators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Enlace en: 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https://www.cdc.gov/coronavirus/2019-ncov/hcp/respirators-strategy/index.html?CDC_AA_refVal=https%3A%2F%2Fwww.cdc.gov%2Fcoronavi</a:t>
            </a:r>
            <a:r>
              <a:rPr kumimoji="0" lang="es-PE" altLang="es-P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Mascarillas: </a:t>
            </a:r>
            <a:r>
              <a:rPr lang="es-PE" b="1" dirty="0" smtClean="0"/>
              <a:t>MASCARILLAS COMUNITARIAS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190559430"/>
              </p:ext>
            </p:extLst>
          </p:nvPr>
        </p:nvGraphicFramePr>
        <p:xfrm>
          <a:off x="60161" y="1841863"/>
          <a:ext cx="8360229" cy="436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Mascarilla Comunitaria 3 Capas Minsa Especificaciones - S/ 10,00 en Mercado  Lib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3929" r="14961" b="30335"/>
          <a:stretch/>
        </p:blipFill>
        <p:spPr bwMode="auto">
          <a:xfrm>
            <a:off x="8569079" y="1841863"/>
            <a:ext cx="3200555" cy="25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scarilla Comunitaria 3 Capas Minsa Especificaciones - S/ 10,00 en Mercado  Lib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4332" b="29842"/>
          <a:stretch/>
        </p:blipFill>
        <p:spPr bwMode="auto">
          <a:xfrm rot="19339321">
            <a:off x="9013372" y="4689926"/>
            <a:ext cx="3304903" cy="16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13211" y="6211131"/>
            <a:ext cx="12078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 smtClean="0"/>
              <a:t>RM 135-2020 MINSA “Especificación técnica para la confección de mascarillas faciales textiles de uso comunitario”</a:t>
            </a:r>
            <a:r>
              <a:rPr lang="es-PE" sz="1200" dirty="0" smtClean="0">
                <a:latin typeface="Arial Narrow" panose="020B0606020202030204" pitchFamily="34" charset="0"/>
              </a:rPr>
              <a:t>.</a:t>
            </a:r>
            <a:endParaRPr lang="es-P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PE" dirty="0" smtClean="0"/>
              <a:t>Mascarillas: </a:t>
            </a:r>
            <a:r>
              <a:rPr lang="es-PE" b="1" dirty="0" smtClean="0"/>
              <a:t>recomendaciones para su uso</a:t>
            </a:r>
            <a:endParaRPr lang="es-PE" dirty="0"/>
          </a:p>
        </p:txBody>
      </p:sp>
      <p:pic>
        <p:nvPicPr>
          <p:cNvPr id="7170" name="Picture 2" descr="https://www.who.int/images/default-source/health-topics/coronavirus/medical-mask-do-sp.tmb-1920v.jpg?sfvrsn=c67232f0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7" y="1972491"/>
            <a:ext cx="4663455" cy="46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who.int/images/default-source/health-topics/coronavirus/medical-mak-dont-spd846cb194a4943a4bcd929fc0fe945e0.jpg?sfvrsn=3bcd5aa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6" y="1935865"/>
            <a:ext cx="4684304" cy="47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1" y="2002428"/>
            <a:ext cx="11029615" cy="1071155"/>
          </a:xfrm>
        </p:spPr>
        <p:txBody>
          <a:bodyPr/>
          <a:lstStyle/>
          <a:p>
            <a:r>
              <a:rPr lang="es-PE" dirty="0" smtClean="0"/>
              <a:t>Para </a:t>
            </a:r>
            <a:r>
              <a:rPr lang="es-PE" dirty="0"/>
              <a:t>puestos de trabajo con riesgos específicos (Humos, vapores, gases, etc.), se debe seguir usando EPP durante la realización de las tareas operativas relacionadas a estos tipos de exposición. </a:t>
            </a:r>
          </a:p>
        </p:txBody>
      </p:sp>
      <p:pic>
        <p:nvPicPr>
          <p:cNvPr id="8194" name="Picture 2" descr="Respirador 3m 7502 + filtro 3m en Santa Eulalia | Clasf casa-y-jar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3073583"/>
            <a:ext cx="3409405" cy="34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azon.com: 3M 7162 respirador para pintura en espray de rostro completo,  vapor orgánico: Home Impr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60056"/>
            <a:ext cx="3348446" cy="30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098" y="6430872"/>
            <a:ext cx="11401800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Optimizing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N95 </a:t>
            </a:r>
            <a:r>
              <a:rPr kumimoji="0" lang="es-PE" altLang="es-PE" sz="1000" b="0" i="0" u="none" strike="noStrike" cap="none" normalizeH="0" baseline="0" dirty="0" err="1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Respirators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Enlace en: </a:t>
            </a:r>
            <a:r>
              <a:rPr kumimoji="0" lang="es-PE" altLang="es-P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https://www.cdc.gov/coronavirus/2019-ncov/hcp/respirators-strategy/index.html?CDC_AA_refVal=https%3A%2F%2Fwww.cdc.gov%2Fcoronavi</a:t>
            </a:r>
            <a:r>
              <a:rPr kumimoji="0" lang="es-PE" altLang="es-P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CARETA FACIAL</a:t>
            </a:r>
            <a:endParaRPr lang="es-PE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285487241"/>
              </p:ext>
            </p:extLst>
          </p:nvPr>
        </p:nvGraphicFramePr>
        <p:xfrm>
          <a:off x="-199474" y="1823479"/>
          <a:ext cx="9157063" cy="477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13211" y="6488578"/>
            <a:ext cx="120787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s-PE" sz="1200" dirty="0" smtClean="0">
                <a:latin typeface="Arial Narrow" panose="020B0606020202030204" pitchFamily="34" charset="0"/>
              </a:rPr>
              <a:t>“Propuesta de uso comunitario de escudos faciales (caretas) en el </a:t>
            </a:r>
            <a:r>
              <a:rPr lang="es-PE" sz="1200" dirty="0" err="1" smtClean="0">
                <a:latin typeface="Arial Narrow" panose="020B0606020202030204" pitchFamily="34" charset="0"/>
              </a:rPr>
              <a:t>perú</a:t>
            </a:r>
            <a:r>
              <a:rPr lang="es-PE" sz="1200" dirty="0" smtClean="0">
                <a:latin typeface="Arial Narrow" panose="020B0606020202030204" pitchFamily="34" charset="0"/>
              </a:rPr>
              <a:t> para disminuir la transmisión del SARS-CoV-2”- Oficio N° 1088-2020-JEF-OPE-INS..</a:t>
            </a:r>
            <a:endParaRPr lang="es-PE" sz="1200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Protector Careta Facial en Lima Peru1 u. | Alquiler de Grupos Electrógenos  y Banco de carga resistivo en Lima Per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2267217"/>
            <a:ext cx="3972565" cy="39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65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736</TotalTime>
  <Words>672</Words>
  <Application>Microsoft Office PowerPoint</Application>
  <PresentationFormat>Panorámica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Gill Sans MT</vt:lpstr>
      <vt:lpstr>Wingdings 2</vt:lpstr>
      <vt:lpstr>Dividendo</vt:lpstr>
      <vt:lpstr>USO DE EPP EN TIEMPOS COVID-19.</vt:lpstr>
      <vt:lpstr>EQUIPOS DE PROTECCIÓN PERSONAL (EPP)</vt:lpstr>
      <vt:lpstr>EPP COVID-19:</vt:lpstr>
      <vt:lpstr>Mascarillas: Respiradores N95</vt:lpstr>
      <vt:lpstr>Mascarillas: Respiradores KN95</vt:lpstr>
      <vt:lpstr>Mascarillas: MASCARILLAS COMUNITARIAS</vt:lpstr>
      <vt:lpstr>Mascarillas: recomendaciones para su uso</vt:lpstr>
      <vt:lpstr>Presentación de PowerPoint</vt:lpstr>
      <vt:lpstr>CARETA FACIAL</vt:lpstr>
      <vt:lpstr>CARETA FACIAL</vt:lpstr>
      <vt:lpstr>GUANTES QUIRÚRGICOS</vt:lpstr>
      <vt:lpstr>Importante  tener en cuenta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Daniella Valdiviezo Linares</dc:creator>
  <cp:lastModifiedBy>Angel</cp:lastModifiedBy>
  <cp:revision>57</cp:revision>
  <dcterms:created xsi:type="dcterms:W3CDTF">2020-09-10T22:43:18Z</dcterms:created>
  <dcterms:modified xsi:type="dcterms:W3CDTF">2020-10-08T22:06:30Z</dcterms:modified>
</cp:coreProperties>
</file>